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76" r:id="rId4"/>
    <p:sldId id="257" r:id="rId6"/>
    <p:sldId id="258" r:id="rId7"/>
    <p:sldId id="259" r:id="rId8"/>
    <p:sldId id="260" r:id="rId9"/>
    <p:sldId id="261" r:id="rId10"/>
    <p:sldId id="352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353" r:id="rId32"/>
    <p:sldId id="282" r:id="rId33"/>
    <p:sldId id="354" r:id="rId34"/>
    <p:sldId id="283" r:id="rId35"/>
    <p:sldId id="355" r:id="rId36"/>
    <p:sldId id="284" r:id="rId37"/>
    <p:sldId id="285" r:id="rId38"/>
    <p:sldId id="356" r:id="rId39"/>
    <p:sldId id="286" r:id="rId40"/>
    <p:sldId id="357" r:id="rId41"/>
    <p:sldId id="287" r:id="rId42"/>
    <p:sldId id="358" r:id="rId43"/>
    <p:sldId id="359" r:id="rId44"/>
    <p:sldId id="288" r:id="rId45"/>
    <p:sldId id="289" r:id="rId46"/>
    <p:sldId id="290" r:id="rId47"/>
    <p:sldId id="291" r:id="rId48"/>
    <p:sldId id="292" r:id="rId49"/>
    <p:sldId id="293" r:id="rId50"/>
    <p:sldId id="294" r:id="rId51"/>
    <p:sldId id="295" r:id="rId52"/>
    <p:sldId id="296" r:id="rId53"/>
    <p:sldId id="297" r:id="rId54"/>
    <p:sldId id="298" r:id="rId55"/>
    <p:sldId id="299" r:id="rId56"/>
    <p:sldId id="300" r:id="rId57"/>
    <p:sldId id="301" r:id="rId58"/>
    <p:sldId id="303" r:id="rId59"/>
    <p:sldId id="304" r:id="rId60"/>
    <p:sldId id="305" r:id="rId61"/>
    <p:sldId id="306" r:id="rId62"/>
    <p:sldId id="360" r:id="rId63"/>
    <p:sldId id="307" r:id="rId64"/>
    <p:sldId id="308" r:id="rId65"/>
    <p:sldId id="309" r:id="rId66"/>
    <p:sldId id="310" r:id="rId67"/>
    <p:sldId id="361" r:id="rId68"/>
    <p:sldId id="311" r:id="rId69"/>
    <p:sldId id="312" r:id="rId70"/>
    <p:sldId id="313" r:id="rId71"/>
    <p:sldId id="314" r:id="rId72"/>
    <p:sldId id="315" r:id="rId73"/>
    <p:sldId id="362" r:id="rId74"/>
    <p:sldId id="363" r:id="rId75"/>
    <p:sldId id="364" r:id="rId76"/>
    <p:sldId id="316" r:id="rId77"/>
    <p:sldId id="317" r:id="rId78"/>
    <p:sldId id="365" r:id="rId79"/>
    <p:sldId id="318" r:id="rId80"/>
    <p:sldId id="366" r:id="rId81"/>
    <p:sldId id="367" r:id="rId82"/>
    <p:sldId id="368" r:id="rId83"/>
    <p:sldId id="319" r:id="rId84"/>
    <p:sldId id="320" r:id="rId85"/>
    <p:sldId id="321" r:id="rId86"/>
    <p:sldId id="322" r:id="rId87"/>
    <p:sldId id="323" r:id="rId88"/>
    <p:sldId id="324" r:id="rId89"/>
    <p:sldId id="325" r:id="rId90"/>
    <p:sldId id="326" r:id="rId91"/>
    <p:sldId id="327" r:id="rId92"/>
    <p:sldId id="328" r:id="rId93"/>
    <p:sldId id="329" r:id="rId94"/>
    <p:sldId id="331" r:id="rId95"/>
    <p:sldId id="332" r:id="rId96"/>
    <p:sldId id="333" r:id="rId97"/>
    <p:sldId id="334" r:id="rId98"/>
    <p:sldId id="335" r:id="rId99"/>
    <p:sldId id="336" r:id="rId100"/>
    <p:sldId id="369" r:id="rId101"/>
    <p:sldId id="370" r:id="rId102"/>
    <p:sldId id="371" r:id="rId103"/>
    <p:sldId id="372" r:id="rId104"/>
    <p:sldId id="337" r:id="rId105"/>
    <p:sldId id="338" r:id="rId106"/>
    <p:sldId id="339" r:id="rId107"/>
    <p:sldId id="373" r:id="rId108"/>
    <p:sldId id="340" r:id="rId109"/>
    <p:sldId id="341" r:id="rId110"/>
    <p:sldId id="342" r:id="rId111"/>
    <p:sldId id="374" r:id="rId112"/>
    <p:sldId id="343" r:id="rId113"/>
    <p:sldId id="344" r:id="rId114"/>
    <p:sldId id="345" r:id="rId115"/>
    <p:sldId id="346" r:id="rId116"/>
    <p:sldId id="347" r:id="rId117"/>
    <p:sldId id="348" r:id="rId118"/>
    <p:sldId id="349" r:id="rId119"/>
    <p:sldId id="350" r:id="rId120"/>
    <p:sldId id="375" r:id="rId1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4" Type="http://schemas.openxmlformats.org/officeDocument/2006/relationships/tableStyles" Target="tableStyles.xml"/><Relationship Id="rId123" Type="http://schemas.openxmlformats.org/officeDocument/2006/relationships/viewProps" Target="viewProps.xml"/><Relationship Id="rId122" Type="http://schemas.openxmlformats.org/officeDocument/2006/relationships/presProps" Target="presProps.xml"/><Relationship Id="rId121" Type="http://schemas.openxmlformats.org/officeDocument/2006/relationships/slide" Target="slides/slide117.xml"/><Relationship Id="rId120" Type="http://schemas.openxmlformats.org/officeDocument/2006/relationships/slide" Target="slides/slide116.xml"/><Relationship Id="rId12" Type="http://schemas.openxmlformats.org/officeDocument/2006/relationships/slide" Target="slides/slide8.xml"/><Relationship Id="rId119" Type="http://schemas.openxmlformats.org/officeDocument/2006/relationships/slide" Target="slides/slide115.xml"/><Relationship Id="rId118" Type="http://schemas.openxmlformats.org/officeDocument/2006/relationships/slide" Target="slides/slide114.xml"/><Relationship Id="rId117" Type="http://schemas.openxmlformats.org/officeDocument/2006/relationships/slide" Target="slides/slide113.xml"/><Relationship Id="rId116" Type="http://schemas.openxmlformats.org/officeDocument/2006/relationships/slide" Target="slides/slide112.xml"/><Relationship Id="rId115" Type="http://schemas.openxmlformats.org/officeDocument/2006/relationships/slide" Target="slides/slide111.xml"/><Relationship Id="rId114" Type="http://schemas.openxmlformats.org/officeDocument/2006/relationships/slide" Target="slides/slide110.xml"/><Relationship Id="rId113" Type="http://schemas.openxmlformats.org/officeDocument/2006/relationships/slide" Target="slides/slide109.xml"/><Relationship Id="rId112" Type="http://schemas.openxmlformats.org/officeDocument/2006/relationships/slide" Target="slides/slide108.xml"/><Relationship Id="rId111" Type="http://schemas.openxmlformats.org/officeDocument/2006/relationships/slide" Target="slides/slide107.xml"/><Relationship Id="rId110" Type="http://schemas.openxmlformats.org/officeDocument/2006/relationships/slide" Target="slides/slide106.xml"/><Relationship Id="rId11" Type="http://schemas.openxmlformats.org/officeDocument/2006/relationships/slide" Target="slides/slide7.xml"/><Relationship Id="rId109" Type="http://schemas.openxmlformats.org/officeDocument/2006/relationships/slide" Target="slides/slide105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2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3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5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9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3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4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5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4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中册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选择性必修中册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slide" Target="slide65.xml"/><Relationship Id="rId3" Type="http://schemas.openxmlformats.org/officeDocument/2006/relationships/slide" Target="slide46.xml"/><Relationship Id="rId2" Type="http://schemas.openxmlformats.org/officeDocument/2006/relationships/image" Target="../media/image11.jpeg"/><Relationship Id="rId1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fb591f0e?sp=1&amp;pid=92b91468e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断代史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断代史是以朝代为断限的史书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始创于东汉史学家班固所著的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汉书》。二十四史中除《史记》为通史外，其余的都属于此体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《南史》《北史》《五代史》虽包举数朝，但仍属断代史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编年体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和纪事本末体的史书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，以朝代为断限的，也属断代史。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4_4#9445ba382?sp=1&amp;pid=6a5f4e385&amp;color=0,0,0&amp;vtp=1&amp;bbb=1&amp;hb=1"/>
          <p:cNvSpPr/>
          <p:nvPr/>
        </p:nvSpPr>
        <p:spPr>
          <a:xfrm>
            <a:off x="612648" y="468000"/>
            <a:ext cx="10963656" cy="5727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缑王等皆死，虞常生得。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皆为陛下所成就。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大臣亡罪夷灭者数十家。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3" name="QB_5_AN.294_1#9445ba382.blank?pid=6a5f4e385&amp;color=0,0,0&amp;vpa=251&amp;vtp=1&amp;bbb=1"/>
          <p:cNvSpPr/>
          <p:nvPr/>
        </p:nvSpPr>
        <p:spPr>
          <a:xfrm>
            <a:off x="1677067" y="438536"/>
            <a:ext cx="9188450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译文：等到被（匈奴）侮辱以后才死，更加对不起国家。</a:t>
            </a:r>
            <a:endParaRPr lang="en-US" altLang="zh-CN" sz="2800" dirty="0"/>
          </a:p>
        </p:txBody>
      </p:sp>
      <p:sp>
        <p:nvSpPr>
          <p:cNvPr id="4" name="QB_5_AN.295_1#9445ba382.blank?pid=6a5f4e385&amp;color=0,0,0&amp;vpa=252&amp;vtp=1&amp;bbb=1"/>
          <p:cNvSpPr/>
          <p:nvPr/>
        </p:nvSpPr>
        <p:spPr>
          <a:xfrm>
            <a:off x="1677067" y="1479936"/>
            <a:ext cx="6686550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句式：无标志被动句，“生得”，被活捉。</a:t>
            </a:r>
            <a:endParaRPr lang="en-US" altLang="zh-CN" sz="2800" dirty="0"/>
          </a:p>
        </p:txBody>
      </p:sp>
      <p:sp>
        <p:nvSpPr>
          <p:cNvPr id="5" name="QB_5_AN.296_1#9445ba382.blank?pid=6a5f4e385&amp;color=0,0,0&amp;vpa=253&amp;vtp=1&amp;bbb=1"/>
          <p:cNvSpPr/>
          <p:nvPr/>
        </p:nvSpPr>
        <p:spPr>
          <a:xfrm>
            <a:off x="1677067" y="2000636"/>
            <a:ext cx="6330950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译文：缑王等人都死了，虞常被活捉。</a:t>
            </a:r>
            <a:endParaRPr lang="en-US" altLang="zh-CN" sz="2800" dirty="0"/>
          </a:p>
        </p:txBody>
      </p:sp>
      <p:sp>
        <p:nvSpPr>
          <p:cNvPr id="6" name="QB_5_AN.297_1#9445ba382.blank?pid=6a5f4e385&amp;color=0,0,0&amp;vpa=254&amp;vtp=1&amp;bbb=1"/>
          <p:cNvSpPr/>
          <p:nvPr/>
        </p:nvSpPr>
        <p:spPr>
          <a:xfrm>
            <a:off x="1677067" y="3042036"/>
            <a:ext cx="6686550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句式：被动句，“为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”表被动。</a:t>
            </a:r>
            <a:endParaRPr lang="en-US" altLang="zh-CN" sz="2800" dirty="0"/>
          </a:p>
        </p:txBody>
      </p:sp>
      <p:sp>
        <p:nvSpPr>
          <p:cNvPr id="7" name="QB_5_AN.298_1#9445ba382.blank?pid=6a5f4e385&amp;color=0,0,0&amp;vpa=255&amp;vtp=1&amp;bbb=1"/>
          <p:cNvSpPr/>
          <p:nvPr/>
        </p:nvSpPr>
        <p:spPr>
          <a:xfrm>
            <a:off x="1677067" y="3562736"/>
            <a:ext cx="5259388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译文：都是被陛下提拔起来的。</a:t>
            </a:r>
            <a:endParaRPr lang="en-US" altLang="zh-CN" sz="2800" dirty="0"/>
          </a:p>
        </p:txBody>
      </p:sp>
      <p:sp>
        <p:nvSpPr>
          <p:cNvPr id="8" name="QB_5_AN.299_1#9445ba382.blank?pid=6a5f4e385&amp;color=0,0,0&amp;vpa=256&amp;vtp=1&amp;bbb=1&amp;hb=1"/>
          <p:cNvSpPr/>
          <p:nvPr/>
        </p:nvSpPr>
        <p:spPr>
          <a:xfrm>
            <a:off x="612648" y="4604136"/>
            <a:ext cx="10963656" cy="10241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：定语后置句，应为“亡罪夷灭大臣”。被动句，“夷灭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有被动意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，意为“被杀尽”。</a:t>
            </a:r>
            <a:endParaRPr lang="en-US" altLang="zh-CN" sz="2800" dirty="0"/>
          </a:p>
        </p:txBody>
      </p:sp>
      <p:sp>
        <p:nvSpPr>
          <p:cNvPr id="9" name="QB_5_AN.300_1#9445ba382.blank?pid=6a5f4e385&amp;color=0,0,0&amp;vpa=257&amp;vtp=1&amp;bbb=1"/>
          <p:cNvSpPr/>
          <p:nvPr/>
        </p:nvSpPr>
        <p:spPr>
          <a:xfrm>
            <a:off x="1677067" y="5645536"/>
            <a:ext cx="7045325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译文：无罪而全家被杀尽的大臣有几十个。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01_1#2c82cea1b?sp=1&amp;pid=6a5f4e385&amp;color=0,0,0&amp;vtp=1&amp;bt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积累成语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请根据词义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在横线上填写恰当的成语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形容年迈苍老，仍然怀有一颗赤诚之心。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各种酷刑。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比喻困境中的艰难生活。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候鸟传送书信。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丧失节操，辱没使命，指向敌人屈服降顺的行为。</a:t>
            </a:r>
            <a:endParaRPr lang="en-US" altLang="zh-CN" sz="2800" dirty="0"/>
          </a:p>
        </p:txBody>
      </p:sp>
      <p:sp>
        <p:nvSpPr>
          <p:cNvPr id="3" name="QB_5_AN.302_1#2c82cea1b.blank?pid=6a5f4e385&amp;color=0,0,0&amp;vpa=258&amp;vtp=1&amp;bbb=1"/>
          <p:cNvSpPr/>
          <p:nvPr/>
        </p:nvSpPr>
        <p:spPr>
          <a:xfrm>
            <a:off x="978566" y="10852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白发丹心</a:t>
            </a:r>
            <a:endParaRPr lang="en-US" altLang="zh-CN" sz="2800" dirty="0"/>
          </a:p>
        </p:txBody>
      </p:sp>
      <p:sp>
        <p:nvSpPr>
          <p:cNvPr id="4" name="QB_5_AN.303_1#2c82cea1b.blank?pid=6a5f4e385&amp;color=0,0,0&amp;vpa=259&amp;vtp=1&amp;bbb=1"/>
          <p:cNvSpPr/>
          <p:nvPr/>
        </p:nvSpPr>
        <p:spPr>
          <a:xfrm>
            <a:off x="978566" y="17329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斧钺汤镬</a:t>
            </a:r>
            <a:endParaRPr lang="en-US" altLang="zh-CN" sz="2800" dirty="0"/>
          </a:p>
        </p:txBody>
      </p:sp>
      <p:sp>
        <p:nvSpPr>
          <p:cNvPr id="5" name="QB_5_AN.304_1#2c82cea1b.blank?pid=6a5f4e385&amp;color=0,0,0&amp;vpa=260&amp;vtp=1&amp;bbb=1"/>
          <p:cNvSpPr/>
          <p:nvPr/>
        </p:nvSpPr>
        <p:spPr>
          <a:xfrm>
            <a:off x="978566" y="23806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啮雪吞毡</a:t>
            </a:r>
            <a:endParaRPr lang="en-US" altLang="zh-CN" sz="2800" dirty="0"/>
          </a:p>
        </p:txBody>
      </p:sp>
      <p:sp>
        <p:nvSpPr>
          <p:cNvPr id="6" name="QB_5_AN.305_1#2c82cea1b.blank?pid=6a5f4e385&amp;color=0,0,0&amp;vpa=261&amp;vtp=1&amp;bbb=1"/>
          <p:cNvSpPr/>
          <p:nvPr/>
        </p:nvSpPr>
        <p:spPr>
          <a:xfrm>
            <a:off x="978566" y="30283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雁足传书</a:t>
            </a:r>
            <a:endParaRPr lang="en-US" altLang="zh-CN" sz="2800" dirty="0"/>
          </a:p>
        </p:txBody>
      </p:sp>
      <p:sp>
        <p:nvSpPr>
          <p:cNvPr id="7" name="QB_5_AN.306_1#2c82cea1b.blank?pid=6a5f4e385&amp;color=0,0,0&amp;vpa=262&amp;vtp=1&amp;bbb=1"/>
          <p:cNvSpPr/>
          <p:nvPr/>
        </p:nvSpPr>
        <p:spPr>
          <a:xfrm>
            <a:off x="978566" y="36760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屈节辱命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07_1#5e329f8d4?pid=6a5f4e385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古代文化常识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判断正误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T_6_BD.308_1#e1781fa56?pid=5e329f8d4&amp;color=0,0,0&amp;vtp=1&amp;bbb=1&amp;hb=1"/>
          <p:cNvSpPr/>
          <p:nvPr/>
        </p:nvSpPr>
        <p:spPr>
          <a:xfrm>
            <a:off x="612648" y="10852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单于是匈奴部落联盟首领的专称，意为广大之貌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此称号一直沿袭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至匈奴灭亡。(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T_6_AN.309_1#e1781fa56.bracket?pid=5e329f8d4&amp;color=0,0,0&amp;vpa=263&amp;vtp=1"/>
          <p:cNvSpPr/>
          <p:nvPr/>
        </p:nvSpPr>
        <p:spPr>
          <a:xfrm>
            <a:off x="2870867" y="1740551"/>
            <a:ext cx="4540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2800" dirty="0"/>
          </a:p>
        </p:txBody>
      </p:sp>
      <p:sp>
        <p:nvSpPr>
          <p:cNvPr id="5" name="QT_6_BD.310_1#f3648e995?pid=5e329f8d4&amp;color=0,0,0&amp;vtp=1&amp;bbb=1&amp;hb=1"/>
          <p:cNvSpPr/>
          <p:nvPr/>
        </p:nvSpPr>
        <p:spPr>
          <a:xfrm>
            <a:off x="612648" y="243143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黄门驸马，为汉置官职，属少府，宫中掌管车辆马匹的官，是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驸马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都尉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”的简称。魏晋以后，“黄门驸马”一职不再设置，“驸马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也不再指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皇帝的女婿。(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T_6_AN.311_1#f3648e995.bracket?pid=5e329f8d4&amp;color=0,0,0&amp;vpa=264&amp;vtp=1"/>
          <p:cNvSpPr/>
          <p:nvPr/>
        </p:nvSpPr>
        <p:spPr>
          <a:xfrm>
            <a:off x="2794667" y="3734451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6_AS.312_1#f3648e995?pid=5e329f8d4&amp;color=0,0,0&amp;vtp=1&amp;bbb=1&amp;hb=1"/>
          <p:cNvSpPr/>
          <p:nvPr/>
        </p:nvSpPr>
        <p:spPr>
          <a:xfrm>
            <a:off x="612648" y="44126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魏晋沿置“黄门驸马”，皇帝女婿多授此职，后来“驸马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逐渐成</a:t>
            </a:r>
            <a:endParaRPr lang="en-US" altLang="zh-CN" sz="2800" b="0" i="0" smtClean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为皇帝女婿的专称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7" grpId="0" animBg="1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677d16a9?pid=a87d9d13a&amp;color=0,173,163&amp;vtp=1&amp;bt=1&amp;bbb=1"/>
          <p:cNvSpPr/>
          <p:nvPr/>
        </p:nvSpPr>
        <p:spPr>
          <a:xfrm>
            <a:off x="612648" y="466344"/>
            <a:ext cx="10963656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5_BD#6d3086d53?pid=6677d16a9&amp;color=0,173,163&amp;vtp=1&amp;bbb=1"/>
          <p:cNvSpPr/>
          <p:nvPr/>
        </p:nvSpPr>
        <p:spPr>
          <a:xfrm>
            <a:off x="612648" y="954024"/>
            <a:ext cx="10963656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6#9914bf7dd?sp=1&amp;pid=6d3086d53&amp;color=0,0,0&amp;vtp=1&amp;bbb=1&amp;hb=1"/>
          <p:cNvSpPr/>
          <p:nvPr/>
        </p:nvSpPr>
        <p:spPr>
          <a:xfrm>
            <a:off x="612648" y="1614503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硬汉苏武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唐代诗人李白写过一首诗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苏武在匈奴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十年持汉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白雁上林飞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空传一书札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牧羊边地苦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落日归心绝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渴饮月窟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饥餐天上雪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东还沙塞远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北怆河梁别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泣把李陵衣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相看泪成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苏武持节出使匈奴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因变被扣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流放于北海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持节牧羊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十九年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艰苦的生活不曾击倒他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十九年的孤独与寂寞不曾征服他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后来汉匈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关系缓和时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汉皇帝知道苏武还活着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914bf7dd?sp=1&amp;pid=6d3086d53&amp;color=0,0,0&amp;vtp=1&amp;bbb=1&amp;hb=1"/>
          <p:cNvSpPr/>
          <p:nvPr/>
        </p:nvSpPr>
        <p:spPr>
          <a:xfrm>
            <a:off x="612648" y="468000"/>
            <a:ext cx="10963656" cy="261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通过外交手段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这才让苏武返回大汉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当苏武回到长安的那天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的人民都出来迎接他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他们瞧见白胡须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白头发的苏武手里拿着光杆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子的旄节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没有不受感动的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说他是个有气节的外交家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硬汉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中的魁首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当之无愧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e4215974?pid=6d3086d5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运用角度</a:t>
            </a:r>
            <a:endParaRPr lang="en-US" altLang="zh-CN" sz="3000" dirty="0"/>
          </a:p>
        </p:txBody>
      </p:sp>
      <p:sp>
        <p:nvSpPr>
          <p:cNvPr id="3" name="P_7_BD#9291073df?pid=ae4215974&amp;color=0,0,0&amp;vtp=1&amp;bbb=1"/>
          <p:cNvSpPr/>
          <p:nvPr/>
        </p:nvSpPr>
        <p:spPr>
          <a:xfrm>
            <a:off x="612648" y="1130379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坚守气节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孤独与坚韧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忠诚与爱国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4b9649b5?pid=6d3086d53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素材运用</a:t>
            </a:r>
            <a:endParaRPr lang="en-US" altLang="zh-CN" sz="3000" dirty="0"/>
          </a:p>
        </p:txBody>
      </p:sp>
      <p:sp>
        <p:nvSpPr>
          <p:cNvPr id="3" name="P_7_BD#770a3491a?pid=d4b9649b5&amp;color=0,0,0&amp;vtp=1&amp;bbb=1&amp;hb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苏武用他的坚毅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铭记下对大汉的忠贞不渝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在漫天风雪中且行</a:t>
            </a:r>
            <a:endParaRPr lang="en-US" altLang="zh-CN" sz="2800" b="0" i="0" u="dotted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把那光秃秃的旄节升华为一曲千古的传奇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书写了一曲流传千</a:t>
            </a:r>
            <a:endParaRPr lang="en-US" altLang="zh-CN" sz="2800" b="0" i="0" u="dotted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古的悲歌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他凭借他的气节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拒绝了卫律荣华富贵的引诱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在大漠黄</a:t>
            </a:r>
            <a:endParaRPr lang="en-US" altLang="zh-CN" sz="2800" b="0" i="0" u="dotted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沙中渐行渐远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把那枯瘦的羊群定格为一段不朽的历史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挥洒出一首</a:t>
            </a:r>
            <a:endParaRPr lang="en-US" altLang="zh-CN" sz="2800" b="0" i="0" u="dotted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可歌可泣的壮丽诗篇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历史不能忘记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在浮华与坚守之间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持节牧羊</a:t>
            </a:r>
            <a:endParaRPr lang="en-US" altLang="zh-CN" sz="2800" b="0" i="0" u="dotted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的苏武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那流放于北海的铁血男儿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用不屈与铮铮傲骨进行了最完美</a:t>
            </a:r>
            <a:endParaRPr lang="en-US" altLang="zh-CN" sz="2800" b="0" i="0" u="dotted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dotted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的诠释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忘却富足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成就气节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铭记祖国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造就伟大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39f8c9e?pid=6677d16a9&amp;color=0,173,163&amp;vtp=1&amp;bt=1&amp;bbb=1"/>
          <p:cNvSpPr/>
          <p:nvPr/>
        </p:nvSpPr>
        <p:spPr>
          <a:xfrm>
            <a:off x="612648" y="466344"/>
            <a:ext cx="10963656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6#a35d71004?pid=3439f8c9e&amp;color=0,0,0&amp;vtp=1&amp;bbb=1"/>
              <p:cNvSpPr/>
              <p:nvPr/>
            </p:nvSpPr>
            <p:spPr>
              <a:xfrm>
                <a:off x="612648" y="1073150"/>
                <a:ext cx="10963656" cy="444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6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旧题《李少卿与苏武诗》三首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①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无名氏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其一</a:t>
                </a:r>
                <a:endParaRPr lang="en-US" altLang="zh-CN" sz="2800" dirty="0"/>
              </a:p>
              <a:p>
                <a:pPr algn="ctr" latinLnBrk="1">
                  <a:lnSpc>
                    <a:spcPts val="62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良时不再至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离别在须臾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②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62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屏营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③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衢路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④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执手野踟蹰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⑤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62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仰视浮云驰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奄忽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⑥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互相逾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3" name="P_6#a35d71004?pid=3439f8c9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073150"/>
                <a:ext cx="10963656" cy="4445000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4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#a35d71004?pid=3439f8c9e&amp;color=0,0,0&amp;vtp=1&amp;bbb=1"/>
              <p:cNvSpPr/>
              <p:nvPr/>
            </p:nvSpPr>
            <p:spPr>
              <a:xfrm>
                <a:off x="612648" y="468000"/>
                <a:ext cx="10963656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风波一失所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各在天一隅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长当从此别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且复立斯须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⑦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欲因晨风发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送子以贱躯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6#a35d71004?pid=3439f8c9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943100"/>
              </a:xfrm>
              <a:prstGeom prst="rect">
                <a:avLst/>
              </a:prstGeom>
              <a:blipFill rotWithShape="1">
                <a:blip r:embed="rId1"/>
                <a:stretch>
                  <a:fillRect l="-5" r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_BD#a35d71004?pid=3439f8c9e&amp;color=0,0,0&amp;vtp=1&amp;bt=1&amp;bbb=1"/>
              <p:cNvSpPr/>
              <p:nvPr/>
            </p:nvSpPr>
            <p:spPr>
              <a:xfrm>
                <a:off x="612648" y="466344"/>
                <a:ext cx="10963656" cy="388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其二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嘉会难再遇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三载为千秋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临河濯长缨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⑧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念子怅悠悠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远望悲风至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对酒不能酬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行人怀往路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何以慰我愁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独有盈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⑨</m:t>
                        </m:r>
                      </m:sup>
                    </m:sSup>
                  </m:oMath>
                </a14:m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觞酒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⑩</m:t>
                        </m:r>
                      </m:sup>
                    </m:sSup>
                  </m:oMath>
                </a14:m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与子结绸缪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⑪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6_BD#a35d71004?pid=3439f8c9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3886200"/>
              </a:xfrm>
              <a:prstGeom prst="rect">
                <a:avLst/>
              </a:prstGeom>
              <a:blipFill rotWithShape="1">
                <a:blip r:embed="rId1"/>
                <a:stretch>
                  <a:fillRect l="-5" t="-7" r="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7860b0ab?pid=ee66c467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200" dirty="0"/>
          </a:p>
        </p:txBody>
      </p:sp>
      <p:pic>
        <p:nvPicPr>
          <p:cNvPr id="3" name="P_5_BD#846937d94?pid=77860b0a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4225" y="407035"/>
            <a:ext cx="7064375" cy="626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_BD#a35d71004?pid=3439f8c9e&amp;color=0,0,0&amp;mp=1&amp;vtp=1&amp;bt=1&amp;bbb=1"/>
              <p:cNvSpPr/>
              <p:nvPr/>
            </p:nvSpPr>
            <p:spPr>
              <a:xfrm>
                <a:off x="612648" y="466344"/>
                <a:ext cx="10963656" cy="388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其三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携手上河梁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游子暮何之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徘徊蹊路侧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悢悢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⑫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不得辞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行人难久留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各言长相思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安知非日月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弦望自有时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努力崇明德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皓首以为期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6_BD#a35d71004?pid=3439f8c9e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3886200"/>
              </a:xfrm>
              <a:prstGeom prst="rect">
                <a:avLst/>
              </a:prstGeom>
              <a:blipFill rotWithShape="1">
                <a:blip r:embed="rId1"/>
                <a:stretch>
                  <a:fillRect l="-5" t="-7" r="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b360d047?pid=3439f8c9e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P_7_BD#7032f2615?pid=6b360d047&amp;color=0,0,0&amp;vtp=1&amp;bbb=1&amp;hb=1"/>
          <p:cNvSpPr/>
          <p:nvPr/>
        </p:nvSpPr>
        <p:spPr>
          <a:xfrm>
            <a:off x="612648" y="1130379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①汉代无名氏文人假托“李陵”所作的三首抒情诗。它们与假托“苏武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所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作的另外四首诗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，被人们合称为“苏李诗”。②须臾：很短的时间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片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刻之间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。③屏营：彷徨。④衢路：道路,岔路。⑤踟蹰：徘徊。⑥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奄忽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疾速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，急剧。⑦斯须：片刻，一会儿。⑧长缨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驾车时系在马颈上的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革带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。⑨盈：充满。⑩觞酒：杯酒。⑪绸缪：缠绵不解的情意。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悢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：惆怅。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70b41d98?pid=3439f8c9e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白话诗歌</a:t>
            </a:r>
            <a:endParaRPr lang="en-US" altLang="zh-CN" sz="3000" dirty="0"/>
          </a:p>
        </p:txBody>
      </p:sp>
      <p:sp>
        <p:nvSpPr>
          <p:cNvPr id="3" name="P_7_BD#40494b262?pid=970b41d98&amp;color=0,0,0&amp;vtp=1&amp;bbb=1&amp;hb=1"/>
          <p:cNvSpPr/>
          <p:nvPr/>
        </p:nvSpPr>
        <p:spPr>
          <a:xfrm>
            <a:off x="612648" y="1130379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相聚的美好时光不再到来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分手离别的时刻就在须臾之间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友人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在岔路口彷徨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手牵手在即将分别的野外徘徊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抬头仰望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天际间浮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云朵朵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随风奔驰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它们急剧地互相超越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而后被长风猛吹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各失其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天各一方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从此就要长久分别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再也难相见了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那就再多停留片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刻吧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真希望自己能随着晨风一起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亲自送友人远去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0494b262?pid=970b41d98&amp;color=0,0,0&amp;vtp=1&amp;bt=1&amp;bbb=1&amp;hb=1"/>
          <p:cNvSpPr/>
          <p:nvPr/>
        </p:nvSpPr>
        <p:spPr>
          <a:xfrm>
            <a:off x="612648" y="46634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美好的聚会很难再有了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以往相聚的三年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结下了深情厚谊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胜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似千秋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送友送至河畔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用河水再为友人洗一洗系马的革带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一想到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即将离去的友人心中惆怅难消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向友人欲去的远方望去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催人泪下的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悲风扑面吹来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举杯欲饮送别酒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心中却只念别离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难以劝饮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的人非走不可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一心惦记着征程上的事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用什么来排解我的忧愁呢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只有斟满了的酒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与友人一起痛饮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祝福我们的友谊万古长青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0494b262?pid=970b41d98&amp;color=0,0,0&amp;vtp=1&amp;bt=1&amp;bbb=1&amp;hb=1"/>
          <p:cNvSpPr/>
          <p:nvPr/>
        </p:nvSpPr>
        <p:spPr>
          <a:xfrm>
            <a:off x="612648" y="46634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手拉手走上送别的桥梁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远游的朋友晚上时将前往何方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徘徊在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小路旁不忍前行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愁绪满怀连临别的赠语都难以说出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但终究要分手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别离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但愿你我心中常常思念对方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要知道人不是月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不能按一定的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周期周而复始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由圆到缺再由缺到圆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只盼各自珍重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努力保持好的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品质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培育崇高的品德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就算等到白头也要相见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0494b262?pid=970b41d98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诗歌赏析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旧题〈李少卿与苏武诗〉三首》是一组五言古诗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第一首诗是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写两人离别在即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，情深意长的情景；第二首诗是说嘉会难再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只有绵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长的思念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；第三首诗是说两人携手上河梁，期盼重逢，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寄希望于未来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有信心会再相见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三首诗深情地描绘了苏武与李少卿离别之际的依依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不舍与对未来的深切期盼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，显示出两人深厚的友情。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88e71517?pid=6677d16a9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6_BD.315_1#679699973?pid=788e71517&amp;color=0,0,0&amp;vtp=1&amp;bbb=1&amp;hb=1&amp;hltap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结合《苏武传》中的素材《硬汉苏武》，以“忠诚与爱国”为话题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写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一个片段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，200个字左右。（10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316_1#679699973?pid=788e71517&amp;color=0,0,0&amp;vtp=1&amp;bbb=1&amp;hb=1&amp;hla=1"/>
          <p:cNvSpPr/>
          <p:nvPr/>
        </p:nvSpPr>
        <p:spPr>
          <a:xfrm>
            <a:off x="612648" y="2397839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示例）“渴饮月窟冰，饥餐天上雪”，在那荒寒的北海之地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武以顽强的意志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，持节牧羊，坚守汉节十九载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他将忠诚与爱国深深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刻入灵魂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面对匈奴的威逼利诱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，他未曾有一丝动摇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孤独与寂寞无法征服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，艰苦与磨难不能磨灭他的信念。在他心中，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国家的尊严高于一切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6_1#679699973?pid=788e71517&amp;color=0,0,0&amp;vtp=1&amp;bbb=1&amp;hb=1&amp;hltap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15_1#679699973?pid=788e71517&amp;color=0,0,0&amp;vtp=1&amp;bbb=1&amp;hb=1&amp;hla=1"/>
          <p:cNvSpPr/>
          <p:nvPr/>
        </p:nvSpPr>
        <p:spPr>
          <a:xfrm>
            <a:off x="612648" y="4426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对国家的忠诚至死不渝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。正是这份忠诚与爱国，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支撑他走过漫长岁月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成为一座不朽的精神丰碑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他用行动诠释了什么是真正的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“忠诚与爱国”，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激励着后世无数人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为了国家的尊严荣誉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，奉献自己的一切。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运用素材4分，话题准确4分，字数符合要求2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525780"/>
            <a:ext cx="8534400" cy="596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3624" y="468000"/>
            <a:ext cx="9070848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7048" y="468000"/>
            <a:ext cx="9144000" cy="35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7048" y="468000"/>
            <a:ext cx="9144000" cy="46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10872216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10872216" cy="564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468000"/>
            <a:ext cx="929030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10853928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41a4a1cb.fixed?pid=8b041c8b7&amp;color=0,173,163&amp;vtp=1&amp;bbb=1"/>
          <p:cNvSpPr/>
          <p:nvPr/>
        </p:nvSpPr>
        <p:spPr>
          <a:xfrm>
            <a:off x="877824" y="2624328"/>
            <a:ext cx="11164888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中华传统文化经典研习——历史的现场</a:t>
            </a:r>
            <a:endParaRPr lang="en-US" altLang="zh-CN" sz="4000" dirty="0"/>
          </a:p>
        </p:txBody>
      </p:sp>
      <p:sp>
        <p:nvSpPr>
          <p:cNvPr id="3" name="C_2#641a4a1cb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2_BD#641a4a1cb.fixed?pid=8b041c8b7&amp;color=0,173,163&amp;vtp=1&amp;bbb=1"/>
              <p:cNvSpPr/>
              <p:nvPr/>
            </p:nvSpPr>
            <p:spPr>
              <a:xfrm>
                <a:off x="877824" y="3493008"/>
                <a:ext cx="10981944" cy="104190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34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第10</a:t>
                </a:r>
                <a:r>
                  <a:rPr lang="en-US" altLang="zh-CN" sz="3400" b="0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课</a:t>
                </a:r>
                <a:r>
                  <a:rPr lang="en-US" altLang="zh-CN" sz="3400" b="0" i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400" b="0" i="1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4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3400" b="0" i="0" dirty="0">
                            <a:solidFill>
                              <a:srgbClr val="00ADA3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400" b="0" i="0" dirty="0" smtClean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苏武传</a:t>
                </a:r>
                <a:endParaRPr lang="en-US" altLang="zh-CN" sz="3380" dirty="0"/>
              </a:p>
            </p:txBody>
          </p:sp>
        </mc:Choice>
        <mc:Fallback>
          <p:sp>
            <p:nvSpPr>
              <p:cNvPr id="4" name="C_2_BD#641a4a1cb.fixed?pid=8b041c8b7&amp;color=0,173,16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824" y="3493008"/>
                <a:ext cx="10981944" cy="1041908"/>
              </a:xfrm>
              <a:prstGeom prst="rect">
                <a:avLst/>
              </a:prstGeom>
              <a:blipFill rotWithShape="1">
                <a:blip r:embed="rId1"/>
                <a:stretch>
                  <a:fillRect l="-2" t="-2426" r="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10853928" cy="532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735" y="341630"/>
            <a:ext cx="8204200" cy="639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9112" y="468000"/>
            <a:ext cx="8119872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472" y="468000"/>
            <a:ext cx="9217152" cy="452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468000"/>
            <a:ext cx="9290304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472" y="468000"/>
            <a:ext cx="9217152" cy="456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6937d94?pid=77860b0a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472" y="468000"/>
            <a:ext cx="9217152" cy="37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73388e1b?pid=77860b0ab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6_BD.1_1#880cceeee?pid=273388e1b&amp;color=0,0,0&amp;vtp=1&amp;bbb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第一段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窥观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十余辈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B_6_AN.2_1#880cceeee.blank?pid=273388e1b&amp;color=0,0,0&amp;vpa=1&amp;vtp=1&amp;bbb=1"/>
          <p:cNvSpPr/>
          <p:nvPr/>
        </p:nvSpPr>
        <p:spPr>
          <a:xfrm>
            <a:off x="1689767" y="17475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凭借</a:t>
            </a:r>
            <a:endParaRPr lang="en-US" altLang="zh-CN" sz="2800" dirty="0"/>
          </a:p>
        </p:txBody>
      </p:sp>
      <p:sp>
        <p:nvSpPr>
          <p:cNvPr id="5" name="QB_6_AN.3_1#880cceeee.blank?pid=273388e1b&amp;color=0,0,0&amp;vpa=2&amp;vtp=1"/>
          <p:cNvSpPr/>
          <p:nvPr/>
        </p:nvSpPr>
        <p:spPr>
          <a:xfrm>
            <a:off x="1689767" y="2395299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</a:t>
            </a:r>
            <a:endParaRPr lang="en-US" altLang="zh-CN" sz="2800" dirty="0"/>
          </a:p>
        </p:txBody>
      </p:sp>
      <p:sp>
        <p:nvSpPr>
          <p:cNvPr id="6" name="QB_6_AN.4_1#880cceeee.blank?pid=273388e1b&amp;color=0,0,0&amp;vpa=3&amp;vtp=1&amp;bbb=1"/>
          <p:cNvSpPr/>
          <p:nvPr/>
        </p:nvSpPr>
        <p:spPr>
          <a:xfrm>
            <a:off x="1867567" y="30429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渐渐</a:t>
            </a:r>
            <a:endParaRPr lang="en-US" altLang="zh-CN" sz="2800" dirty="0"/>
          </a:p>
        </p:txBody>
      </p:sp>
      <p:sp>
        <p:nvSpPr>
          <p:cNvPr id="7" name="QB_6_AN.5_1#880cceeee.blank?pid=273388e1b&amp;color=0,0,0&amp;vpa=4&amp;vtp=1&amp;bbb=1"/>
          <p:cNvSpPr/>
          <p:nvPr/>
        </p:nvSpPr>
        <p:spPr>
          <a:xfrm>
            <a:off x="2045367" y="3690699"/>
            <a:ext cx="41878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窥探观察（对方的情况）</a:t>
            </a:r>
            <a:endParaRPr lang="en-US" altLang="zh-CN" sz="2800" dirty="0"/>
          </a:p>
        </p:txBody>
      </p:sp>
      <p:sp>
        <p:nvSpPr>
          <p:cNvPr id="8" name="QB_6_AN.6_1#880cceeee.blank?pid=273388e1b&amp;color=0,0,0&amp;vpa=5&amp;vtp=1&amp;bbb=1"/>
          <p:cNvSpPr/>
          <p:nvPr/>
        </p:nvSpPr>
        <p:spPr>
          <a:xfrm>
            <a:off x="2400967" y="4338399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十几批</a:t>
            </a:r>
            <a:endParaRPr lang="en-US" altLang="zh-CN" sz="2800" dirty="0"/>
          </a:p>
        </p:txBody>
      </p:sp>
      <p:sp>
        <p:nvSpPr>
          <p:cNvPr id="9" name="QB_6_AN.7_1#880cceeee.blank?pid=273388e1b&amp;color=0,0,0&amp;vpa=6&amp;vtp=1&amp;bbb=1"/>
          <p:cNvSpPr/>
          <p:nvPr/>
        </p:nvSpPr>
        <p:spPr>
          <a:xfrm>
            <a:off x="2223167" y="49860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1#880cceeee?pid=273388e1b&amp;color=0,0,0&amp;vtp=1&amp;bbb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丈人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归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假吏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益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8_1#880cceeee.blank?pid=273388e1b&amp;color=0,0,0&amp;vpa=7&amp;vtp=1&amp;bbb=1"/>
          <p:cNvSpPr/>
          <p:nvPr/>
        </p:nvSpPr>
        <p:spPr>
          <a:xfrm>
            <a:off x="2223167" y="441901"/>
            <a:ext cx="240188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对长辈的尊称</a:t>
            </a:r>
            <a:endParaRPr lang="en-US" altLang="zh-CN" sz="2800" dirty="0"/>
          </a:p>
        </p:txBody>
      </p:sp>
      <p:sp>
        <p:nvSpPr>
          <p:cNvPr id="4" name="QB_6_AN.9_1#880cceeee.blank?pid=273388e1b&amp;color=0,0,0&amp;vpa=8&amp;vtp=1"/>
          <p:cNvSpPr/>
          <p:nvPr/>
        </p:nvSpPr>
        <p:spPr>
          <a:xfrm>
            <a:off x="1867567" y="1076902"/>
            <a:ext cx="6159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辈</a:t>
            </a:r>
            <a:endParaRPr lang="en-US" altLang="zh-CN" sz="2800" dirty="0"/>
          </a:p>
        </p:txBody>
      </p:sp>
      <p:sp>
        <p:nvSpPr>
          <p:cNvPr id="5" name="QB_6_AN.10_1#880cceeee.blank?pid=273388e1b&amp;color=0,0,0&amp;vpa=9&amp;vtp=1&amp;bbb=1"/>
          <p:cNvSpPr/>
          <p:nvPr/>
        </p:nvSpPr>
        <p:spPr>
          <a:xfrm>
            <a:off x="1689767" y="1711901"/>
            <a:ext cx="38306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回归</a:t>
            </a:r>
            <a:endParaRPr lang="en-US" altLang="zh-CN" sz="2800" dirty="0"/>
          </a:p>
        </p:txBody>
      </p:sp>
      <p:sp>
        <p:nvSpPr>
          <p:cNvPr id="6" name="QB_6_AN.11_1#880cceeee.blank?pid=273388e1b&amp;color=0,0,0&amp;vpa=10&amp;vtp=1&amp;bbb=1"/>
          <p:cNvSpPr/>
          <p:nvPr/>
        </p:nvSpPr>
        <p:spPr>
          <a:xfrm>
            <a:off x="1689767" y="2346902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赠送礼物</a:t>
            </a:r>
            <a:endParaRPr lang="en-US" altLang="zh-CN" sz="2800" dirty="0"/>
          </a:p>
        </p:txBody>
      </p:sp>
      <p:sp>
        <p:nvSpPr>
          <p:cNvPr id="7" name="QB_6_AN.12_1#880cceeee.blank?pid=273388e1b&amp;color=0,0,0&amp;vpa=11&amp;vtp=1&amp;bbb=1"/>
          <p:cNvSpPr/>
          <p:nvPr/>
        </p:nvSpPr>
        <p:spPr>
          <a:xfrm>
            <a:off x="1761204" y="298190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回报</a:t>
            </a:r>
            <a:endParaRPr lang="en-US" altLang="zh-CN" sz="2800" dirty="0"/>
          </a:p>
        </p:txBody>
      </p:sp>
      <p:sp>
        <p:nvSpPr>
          <p:cNvPr id="8" name="QB_6_AN.13_1#880cceeee.blank?pid=273388e1b&amp;color=0,0,0&amp;vpa=12&amp;vtp=1&amp;bbb=1"/>
          <p:cNvSpPr/>
          <p:nvPr/>
        </p:nvSpPr>
        <p:spPr>
          <a:xfrm>
            <a:off x="2116804" y="3616902"/>
            <a:ext cx="34734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临时委任的使臣属官</a:t>
            </a:r>
            <a:endParaRPr lang="en-US" altLang="zh-CN" sz="2800" dirty="0"/>
          </a:p>
        </p:txBody>
      </p:sp>
      <p:sp>
        <p:nvSpPr>
          <p:cNvPr id="9" name="QB_6_AN.14_1#880cceeee.blank?pid=273388e1b&amp;color=0,0,0&amp;vpa=13&amp;vtp=1&amp;bbb=1"/>
          <p:cNvSpPr/>
          <p:nvPr/>
        </p:nvSpPr>
        <p:spPr>
          <a:xfrm>
            <a:off x="1761204" y="425190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备办</a:t>
            </a:r>
            <a:endParaRPr lang="en-US" altLang="zh-CN" sz="2800" dirty="0"/>
          </a:p>
        </p:txBody>
      </p:sp>
      <p:sp>
        <p:nvSpPr>
          <p:cNvPr id="10" name="QB_6_AN.15_1#880cceeee.blank?pid=273388e1b&amp;color=0,0,0&amp;vpa=14&amp;vtp=1&amp;bbb=1"/>
          <p:cNvSpPr/>
          <p:nvPr/>
        </p:nvSpPr>
        <p:spPr>
          <a:xfrm>
            <a:off x="1761204" y="4886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财物</a:t>
            </a:r>
            <a:endParaRPr lang="en-US" altLang="zh-CN" sz="2800" dirty="0"/>
          </a:p>
        </p:txBody>
      </p:sp>
      <p:sp>
        <p:nvSpPr>
          <p:cNvPr id="11" name="QB_6_AN.16_1#880cceeee.blank?pid=273388e1b&amp;color=0,0,0&amp;vpa=15&amp;vtp=1&amp;bbb=1"/>
          <p:cNvSpPr/>
          <p:nvPr/>
        </p:nvSpPr>
        <p:spPr>
          <a:xfrm>
            <a:off x="1761204" y="552190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渐渐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00c7fab3b?pid=273388e1b&amp;color=0,0,0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第二段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相与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6_AN.18_1#00c7fab3b.blank?pid=273388e1b&amp;color=0,0,0&amp;vpa=16&amp;vtp=1&amp;bbb=1"/>
          <p:cNvSpPr/>
          <p:nvPr/>
        </p:nvSpPr>
        <p:spPr>
          <a:xfrm>
            <a:off x="1689767" y="10835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正要</a:t>
            </a:r>
            <a:endParaRPr lang="en-US" altLang="zh-CN" sz="2800" dirty="0"/>
          </a:p>
        </p:txBody>
      </p:sp>
      <p:sp>
        <p:nvSpPr>
          <p:cNvPr id="4" name="QB_6_AN.19_1#00c7fab3b.blank?pid=273388e1b&amp;color=0,0,0&amp;vpa=17&amp;vtp=1&amp;bbb=1"/>
          <p:cNvSpPr/>
          <p:nvPr/>
        </p:nvSpPr>
        <p:spPr>
          <a:xfrm>
            <a:off x="1689767" y="17312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派遣</a:t>
            </a:r>
            <a:endParaRPr lang="en-US" altLang="zh-CN" sz="2800" dirty="0"/>
          </a:p>
        </p:txBody>
      </p:sp>
      <p:sp>
        <p:nvSpPr>
          <p:cNvPr id="5" name="QB_6_AN.20_1#00c7fab3b.blank?pid=273388e1b&amp;color=0,0,0&amp;vpa=18&amp;vtp=1&amp;bbb=1"/>
          <p:cNvSpPr/>
          <p:nvPr/>
        </p:nvSpPr>
        <p:spPr>
          <a:xfrm>
            <a:off x="1867567" y="23789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适逢</a:t>
            </a:r>
            <a:endParaRPr lang="en-US" altLang="zh-CN" sz="2800" dirty="0"/>
          </a:p>
        </p:txBody>
      </p:sp>
      <p:sp>
        <p:nvSpPr>
          <p:cNvPr id="6" name="QB_6_AN.21_1#00c7fab3b.blank?pid=273388e1b&amp;color=0,0,0&amp;vpa=19&amp;vtp=1&amp;bbb=1"/>
          <p:cNvSpPr/>
          <p:nvPr/>
        </p:nvSpPr>
        <p:spPr>
          <a:xfrm>
            <a:off x="1689767" y="3026664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陷入而不能脱身</a:t>
            </a:r>
            <a:endParaRPr lang="en-US" altLang="zh-CN" sz="2800" dirty="0"/>
          </a:p>
        </p:txBody>
      </p:sp>
      <p:sp>
        <p:nvSpPr>
          <p:cNvPr id="7" name="QB_6_AN.22_1#00c7fab3b.blank?pid=273388e1b&amp;color=0,0,0&amp;vpa=20&amp;vtp=1&amp;bbb=1"/>
          <p:cNvSpPr/>
          <p:nvPr/>
        </p:nvSpPr>
        <p:spPr>
          <a:xfrm>
            <a:off x="1867567" y="36743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率领</a:t>
            </a:r>
            <a:endParaRPr lang="en-US" altLang="zh-CN" sz="2800" dirty="0"/>
          </a:p>
        </p:txBody>
      </p:sp>
      <p:sp>
        <p:nvSpPr>
          <p:cNvPr id="8" name="QB_6_AN.23_1#00c7fab3b.blank?pid=273388e1b&amp;color=0,0,0&amp;vpa=21&amp;vtp=1&amp;bbb=1"/>
          <p:cNvSpPr/>
          <p:nvPr/>
        </p:nvSpPr>
        <p:spPr>
          <a:xfrm>
            <a:off x="1867567" y="4322064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暗地里</a:t>
            </a:r>
            <a:endParaRPr lang="en-US" altLang="zh-CN" sz="2800" dirty="0"/>
          </a:p>
        </p:txBody>
      </p:sp>
      <p:sp>
        <p:nvSpPr>
          <p:cNvPr id="9" name="QB_6_AN.24_1#00c7fab3b.blank?pid=273388e1b&amp;color=0,0,0&amp;vpa=22&amp;vtp=1&amp;bbb=1"/>
          <p:cNvSpPr/>
          <p:nvPr/>
        </p:nvSpPr>
        <p:spPr>
          <a:xfrm>
            <a:off x="2045367" y="49697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7138f2e81?pid=641a4a1cb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10" y="554868"/>
            <a:ext cx="548640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3#7138f2e81?pid=641a4a1cb&amp;color=0,0,0&amp;vtp=1&amp;bt=1&amp;bb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     </a:t>
            </a:r>
            <a:r>
              <a:rPr lang="en-US" altLang="zh-CN" sz="28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课时目标：</a:t>
            </a:r>
            <a:endParaRPr lang="en-US" altLang="zh-CN" sz="2800" b="1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1.积累文言基础知识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注意文中的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词类活用现象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体会它们在语境中的</a:t>
            </a:r>
            <a:endParaRPr lang="en-US" altLang="zh-CN" sz="2800" u="wavy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意义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.鉴赏人物的典型语言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鉴赏作品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精妙选材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合理裁剪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善用对比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、“</a:t>
            </a:r>
            <a:endParaRPr lang="en-US" altLang="zh-CN" sz="100" u="wavy" kern="0" spc="-99900">
              <a:solidFill>
                <a:srgbClr val="FFFFFF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于序事之中即见其指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的叙事艺术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体会作者寓于其中的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情感倾向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感受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苏武的人格魅力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探寻他备尝艰辛却矢志不渝的精神力量源泉，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感悟</a:t>
            </a:r>
            <a:r>
              <a:rPr lang="en-US" altLang="zh-CN" sz="2800" u="wavy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民族气节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弘扬民族文化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00c7fab3b?pid=273388e1b&amp;color=0,0,0&amp;vtp=1&amp;bt=1&amp;bb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素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幸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蒙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货物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5_1#00c7fab3b.blank?pid=273388e1b&amp;color=0,0,0&amp;vpa=23&amp;vtp=1&amp;bbb=1"/>
          <p:cNvSpPr/>
          <p:nvPr/>
        </p:nvSpPr>
        <p:spPr>
          <a:xfrm>
            <a:off x="1689767" y="4375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一向</a:t>
            </a:r>
            <a:endParaRPr lang="en-US" altLang="zh-CN" sz="2800" dirty="0"/>
          </a:p>
        </p:txBody>
      </p:sp>
      <p:sp>
        <p:nvSpPr>
          <p:cNvPr id="4" name="QB_6_AN.26_1#00c7fab3b.blank?pid=273388e1b&amp;color=0,0,0&amp;vpa=24&amp;vtp=1&amp;bbb=1"/>
          <p:cNvSpPr/>
          <p:nvPr/>
        </p:nvSpPr>
        <p:spPr>
          <a:xfrm>
            <a:off x="2045367" y="10852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相熟识，有交情</a:t>
            </a:r>
            <a:endParaRPr lang="en-US" altLang="zh-CN" sz="2800" dirty="0"/>
          </a:p>
        </p:txBody>
      </p:sp>
      <p:sp>
        <p:nvSpPr>
          <p:cNvPr id="5" name="QB_6_AN.27_1#00c7fab3b.blank?pid=273388e1b&amp;color=0,0,0&amp;vpa=25&amp;vtp=1&amp;bbb=1"/>
          <p:cNvSpPr/>
          <p:nvPr/>
        </p:nvSpPr>
        <p:spPr>
          <a:xfrm>
            <a:off x="1867567" y="17329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私下</a:t>
            </a:r>
            <a:endParaRPr lang="en-US" altLang="zh-CN" sz="2800" dirty="0"/>
          </a:p>
        </p:txBody>
      </p:sp>
      <p:sp>
        <p:nvSpPr>
          <p:cNvPr id="6" name="QB_6_AN.28_1#00c7fab3b.blank?pid=273388e1b&amp;color=0,0,0&amp;vpa=26&amp;vtp=1&amp;bbb=1"/>
          <p:cNvSpPr/>
          <p:nvPr/>
        </p:nvSpPr>
        <p:spPr>
          <a:xfrm>
            <a:off x="1761204" y="23806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拜访</a:t>
            </a:r>
            <a:endParaRPr lang="en-US" altLang="zh-CN" sz="2800" dirty="0"/>
          </a:p>
        </p:txBody>
      </p:sp>
      <p:sp>
        <p:nvSpPr>
          <p:cNvPr id="7" name="QB_6_AN.29_1#00c7fab3b.blank?pid=273388e1b&amp;color=0,0,0&amp;vpa=27&amp;vtp=1&amp;bbb=1"/>
          <p:cNvSpPr/>
          <p:nvPr/>
        </p:nvSpPr>
        <p:spPr>
          <a:xfrm>
            <a:off x="1761204" y="30283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希望</a:t>
            </a:r>
            <a:endParaRPr lang="en-US" altLang="zh-CN" sz="2800" dirty="0"/>
          </a:p>
        </p:txBody>
      </p:sp>
      <p:sp>
        <p:nvSpPr>
          <p:cNvPr id="8" name="QB_6_AN.30_1#00c7fab3b.blank?pid=273388e1b&amp;color=0,0,0&amp;vpa=28&amp;vtp=1&amp;bbb=1"/>
          <p:cNvSpPr/>
          <p:nvPr/>
        </p:nvSpPr>
        <p:spPr>
          <a:xfrm>
            <a:off x="1761204" y="36760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蒙受、得到</a:t>
            </a:r>
            <a:endParaRPr lang="en-US" altLang="zh-CN" sz="2800" dirty="0"/>
          </a:p>
        </p:txBody>
      </p:sp>
      <p:sp>
        <p:nvSpPr>
          <p:cNvPr id="9" name="QB_6_AN.31_1#00c7fab3b.blank?pid=273388e1b&amp;color=0,0,0&amp;vpa=29&amp;vtp=1&amp;bbb=1"/>
          <p:cNvSpPr/>
          <p:nvPr/>
        </p:nvSpPr>
        <p:spPr>
          <a:xfrm>
            <a:off x="1939004" y="43237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答应</a:t>
            </a:r>
            <a:endParaRPr lang="en-US" altLang="zh-CN" sz="2800" dirty="0"/>
          </a:p>
        </p:txBody>
      </p:sp>
      <p:sp>
        <p:nvSpPr>
          <p:cNvPr id="10" name="QB_6_AN.32_1#00c7fab3b.blank?pid=273388e1b&amp;color=0,0,0&amp;vpa=30&amp;vtp=1&amp;bbb=1"/>
          <p:cNvSpPr/>
          <p:nvPr/>
        </p:nvSpPr>
        <p:spPr>
          <a:xfrm>
            <a:off x="2116804" y="49714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财物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_1#f32bf3d75?pid=273388e1b&amp;color=0,0,0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告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6_AN.34_1#f32bf3d75.blank?pid=273388e1b&amp;color=0,0,0&amp;vpa=31&amp;vtp=1&amp;bbb=1"/>
          <p:cNvSpPr/>
          <p:nvPr/>
        </p:nvSpPr>
        <p:spPr>
          <a:xfrm>
            <a:off x="1867567" y="10835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发动，动手</a:t>
            </a:r>
            <a:endParaRPr lang="en-US" altLang="zh-CN" sz="2800" dirty="0"/>
          </a:p>
        </p:txBody>
      </p:sp>
      <p:sp>
        <p:nvSpPr>
          <p:cNvPr id="4" name="QB_6_AN.35_1#f32bf3d75.blank?pid=273388e1b&amp;color=0,0,0&amp;vpa=32&amp;vtp=1&amp;bbb=1"/>
          <p:cNvSpPr/>
          <p:nvPr/>
        </p:nvSpPr>
        <p:spPr>
          <a:xfrm>
            <a:off x="1867567" y="17312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逃跑</a:t>
            </a:r>
            <a:endParaRPr lang="en-US" altLang="zh-CN" sz="2800" dirty="0"/>
          </a:p>
        </p:txBody>
      </p:sp>
      <p:sp>
        <p:nvSpPr>
          <p:cNvPr id="5" name="QB_6_AN.36_1#f32bf3d75.blank?pid=273388e1b&amp;color=0,0,0&amp;vpa=33&amp;vtp=1&amp;bbb=1"/>
          <p:cNvSpPr/>
          <p:nvPr/>
        </p:nvSpPr>
        <p:spPr>
          <a:xfrm>
            <a:off x="1689767" y="23789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告发</a:t>
            </a:r>
            <a:endParaRPr lang="en-US" altLang="zh-CN" sz="2800" dirty="0"/>
          </a:p>
        </p:txBody>
      </p:sp>
      <p:sp>
        <p:nvSpPr>
          <p:cNvPr id="6" name="QB_6_AN.37_1#f32bf3d75.blank?pid=273388e1b&amp;color=0,0,0&amp;vpa=34&amp;vtp=1&amp;bbb=1"/>
          <p:cNvSpPr/>
          <p:nvPr/>
        </p:nvSpPr>
        <p:spPr>
          <a:xfrm>
            <a:off x="2223167" y="3026664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被活捉</a:t>
            </a:r>
            <a:endParaRPr lang="en-US" altLang="zh-CN" sz="2800" dirty="0"/>
          </a:p>
        </p:txBody>
      </p:sp>
      <p:sp>
        <p:nvSpPr>
          <p:cNvPr id="7" name="QB_6_AN.38_1#f32bf3d75.blank?pid=273388e1b&amp;color=0,0,0&amp;vpa=35&amp;vtp=1&amp;bbb=1"/>
          <p:cNvSpPr/>
          <p:nvPr/>
        </p:nvSpPr>
        <p:spPr>
          <a:xfrm>
            <a:off x="1867567" y="36743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审理</a:t>
            </a:r>
            <a:endParaRPr lang="en-US" altLang="zh-CN" sz="2800" dirty="0"/>
          </a:p>
        </p:txBody>
      </p:sp>
      <p:sp>
        <p:nvSpPr>
          <p:cNvPr id="8" name="QB_6_AN.39_1#f32bf3d75.blank?pid=273388e1b&amp;color=0,0,0&amp;vpa=36&amp;vtp=1&amp;bbb=1"/>
          <p:cNvSpPr/>
          <p:nvPr/>
        </p:nvSpPr>
        <p:spPr>
          <a:xfrm>
            <a:off x="1867567" y="43220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暴露、泄露</a:t>
            </a:r>
            <a:endParaRPr lang="en-US" altLang="zh-CN" sz="2800" dirty="0"/>
          </a:p>
        </p:txBody>
      </p:sp>
      <p:sp>
        <p:nvSpPr>
          <p:cNvPr id="9" name="QB_6_AN.40_1#f32bf3d75.blank?pid=273388e1b&amp;color=0,0,0&amp;vpa=37&amp;vtp=1&amp;bbb=1"/>
          <p:cNvSpPr/>
          <p:nvPr/>
        </p:nvSpPr>
        <p:spPr>
          <a:xfrm>
            <a:off x="1689767" y="49697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情状、情况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_1#f32bf3d75?pid=273388e1b&amp;color=0,0,0&amp;vtp=1&amp;bt=1&amp;bb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见犯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41_1#f32bf3d75.blank?pid=273388e1b&amp;color=0,0,0&amp;vpa=38&amp;vtp=1&amp;bbb=1"/>
          <p:cNvSpPr/>
          <p:nvPr/>
        </p:nvSpPr>
        <p:spPr>
          <a:xfrm>
            <a:off x="1867567" y="4375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牵连</a:t>
            </a:r>
            <a:endParaRPr lang="en-US" altLang="zh-CN" sz="2800" dirty="0"/>
          </a:p>
        </p:txBody>
      </p:sp>
      <p:sp>
        <p:nvSpPr>
          <p:cNvPr id="4" name="QB_6_AN.42_1#f32bf3d75.blank?pid=273388e1b&amp;color=0,0,0&amp;vpa=39&amp;vtp=1&amp;bbb=1"/>
          <p:cNvSpPr/>
          <p:nvPr/>
        </p:nvSpPr>
        <p:spPr>
          <a:xfrm>
            <a:off x="2045367" y="10852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受到侮辱</a:t>
            </a:r>
            <a:endParaRPr lang="en-US" altLang="zh-CN" sz="2800" dirty="0"/>
          </a:p>
        </p:txBody>
      </p:sp>
      <p:sp>
        <p:nvSpPr>
          <p:cNvPr id="5" name="QB_6_AN.43_1#f32bf3d75.blank?pid=273388e1b&amp;color=0,0,0&amp;vpa=40&amp;vtp=1&amp;bbb=1"/>
          <p:cNvSpPr/>
          <p:nvPr/>
        </p:nvSpPr>
        <p:spPr>
          <a:xfrm>
            <a:off x="1867567" y="17329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更加</a:t>
            </a:r>
            <a:endParaRPr lang="en-US" altLang="zh-CN" sz="2800" dirty="0"/>
          </a:p>
        </p:txBody>
      </p:sp>
      <p:sp>
        <p:nvSpPr>
          <p:cNvPr id="6" name="QB_6_AN.44_1#f32bf3d75.blank?pid=273388e1b&amp;color=0,0,0&amp;vpa=41&amp;vtp=1&amp;bbb=1"/>
          <p:cNvSpPr/>
          <p:nvPr/>
        </p:nvSpPr>
        <p:spPr>
          <a:xfrm>
            <a:off x="1939004" y="23806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对不起</a:t>
            </a:r>
            <a:endParaRPr lang="en-US" altLang="zh-CN" sz="2800" dirty="0"/>
          </a:p>
        </p:txBody>
      </p:sp>
      <p:sp>
        <p:nvSpPr>
          <p:cNvPr id="7" name="QB_6_AN.45_1#f32bf3d75.blank?pid=273388e1b&amp;color=0,0,0&amp;vpa=42&amp;vtp=1&amp;bbb=1"/>
          <p:cNvSpPr/>
          <p:nvPr/>
        </p:nvSpPr>
        <p:spPr>
          <a:xfrm>
            <a:off x="1939004" y="30283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牵扯</a:t>
            </a:r>
            <a:endParaRPr lang="en-US" altLang="zh-CN" sz="2800" dirty="0"/>
          </a:p>
        </p:txBody>
      </p:sp>
      <p:sp>
        <p:nvSpPr>
          <p:cNvPr id="8" name="QB_6_AN.46_1#f32bf3d75.blank?pid=273388e1b&amp;color=0,0,0&amp;vpa=43&amp;vtp=1&amp;bbb=1"/>
          <p:cNvSpPr/>
          <p:nvPr/>
        </p:nvSpPr>
        <p:spPr>
          <a:xfrm>
            <a:off x="1939004" y="36760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假使</a:t>
            </a:r>
            <a:endParaRPr lang="en-US" altLang="zh-CN" sz="2800" dirty="0"/>
          </a:p>
        </p:txBody>
      </p:sp>
      <p:sp>
        <p:nvSpPr>
          <p:cNvPr id="9" name="QB_6_AN.47_1#f32bf3d75.blank?pid=273388e1b&amp;color=0,0,0&amp;vpa=44&amp;vtp=1&amp;bbb=1"/>
          <p:cNvSpPr/>
          <p:nvPr/>
        </p:nvSpPr>
        <p:spPr>
          <a:xfrm>
            <a:off x="1939004" y="4323720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投降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8_1#50f38fc1b?pid=273388e1b&amp;color=0,0,0&amp;vtp=1&amp;bt=1&amp;bbb=1"/>
          <p:cNvSpPr/>
          <p:nvPr/>
        </p:nvSpPr>
        <p:spPr>
          <a:xfrm>
            <a:off x="612648" y="466344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第四段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坎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候问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收系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49_1#50f38fc1b.blank?pid=273388e1b&amp;color=0,0,0&amp;vpa=45&amp;vtp=1&amp;bbb=1"/>
          <p:cNvSpPr/>
          <p:nvPr/>
        </p:nvSpPr>
        <p:spPr>
          <a:xfrm>
            <a:off x="2223167" y="1007999"/>
            <a:ext cx="1687513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听取供词</a:t>
            </a:r>
            <a:endParaRPr lang="en-US" altLang="zh-CN" sz="2800" dirty="0"/>
          </a:p>
        </p:txBody>
      </p:sp>
      <p:sp>
        <p:nvSpPr>
          <p:cNvPr id="4" name="QB_6_AN.50_1#50f38fc1b.blank?pid=273388e1b&amp;color=0,0,0&amp;vpa=46&amp;vtp=1&amp;bbb=1"/>
          <p:cNvSpPr/>
          <p:nvPr/>
        </p:nvSpPr>
        <p:spPr>
          <a:xfrm>
            <a:off x="1867567" y="1579499"/>
            <a:ext cx="973138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骑马</a:t>
            </a:r>
            <a:endParaRPr lang="en-US" altLang="zh-CN" sz="2800" dirty="0"/>
          </a:p>
        </p:txBody>
      </p:sp>
      <p:sp>
        <p:nvSpPr>
          <p:cNvPr id="5" name="QB_6_AN.51_1#50f38fc1b.blank?pid=273388e1b&amp;color=0,0,0&amp;vpa=47&amp;vtp=1"/>
          <p:cNvSpPr/>
          <p:nvPr/>
        </p:nvSpPr>
        <p:spPr>
          <a:xfrm>
            <a:off x="1689767" y="2150999"/>
            <a:ext cx="615950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坑</a:t>
            </a:r>
            <a:endParaRPr lang="en-US" altLang="zh-CN" sz="2800" dirty="0"/>
          </a:p>
        </p:txBody>
      </p:sp>
      <p:sp>
        <p:nvSpPr>
          <p:cNvPr id="6" name="QB_6_AN.52_1#50f38fc1b.blank?pid=273388e1b&amp;color=0,0,0&amp;vpa=48&amp;vtp=1&amp;bbb=1"/>
          <p:cNvSpPr/>
          <p:nvPr/>
        </p:nvSpPr>
        <p:spPr>
          <a:xfrm>
            <a:off x="1880267" y="2722499"/>
            <a:ext cx="7875588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同“搯（t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o）”，叩击，拍打。一说当作“焰”，熏</a:t>
            </a:r>
            <a:endParaRPr lang="en-US" altLang="zh-CN" sz="2800" dirty="0"/>
          </a:p>
        </p:txBody>
      </p:sp>
      <p:sp>
        <p:nvSpPr>
          <p:cNvPr id="7" name="QB_6_AN.53_1#50f38fc1b.blank?pid=273388e1b&amp;color=0,0,0&amp;vpa=49&amp;vtp=1&amp;bbb=1"/>
          <p:cNvSpPr/>
          <p:nvPr/>
        </p:nvSpPr>
        <p:spPr>
          <a:xfrm>
            <a:off x="1867567" y="3293999"/>
            <a:ext cx="973138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8" name="QB_6_AN.54_1#50f38fc1b.blank?pid=273388e1b&amp;color=0,0,0&amp;vpa=50&amp;vtp=1&amp;bbb=1"/>
          <p:cNvSpPr/>
          <p:nvPr/>
        </p:nvSpPr>
        <p:spPr>
          <a:xfrm>
            <a:off x="1867567" y="3865499"/>
            <a:ext cx="4902200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车，这里用作动词，用车载送</a:t>
            </a:r>
            <a:endParaRPr lang="en-US" altLang="zh-CN" sz="2800" dirty="0"/>
          </a:p>
        </p:txBody>
      </p:sp>
      <p:sp>
        <p:nvSpPr>
          <p:cNvPr id="9" name="QB_6_AN.55_1#50f38fc1b.blank?pid=273388e1b&amp;color=0,0,0&amp;vpa=51&amp;vtp=1&amp;bbb=1"/>
          <p:cNvSpPr/>
          <p:nvPr/>
        </p:nvSpPr>
        <p:spPr>
          <a:xfrm>
            <a:off x="1867567" y="4436999"/>
            <a:ext cx="4187825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意动用法，认为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豪壮</a:t>
            </a:r>
            <a:endParaRPr lang="en-US" altLang="zh-CN" sz="2800" dirty="0"/>
          </a:p>
        </p:txBody>
      </p:sp>
      <p:sp>
        <p:nvSpPr>
          <p:cNvPr id="10" name="QB_6_AN.56_1#50f38fc1b.blank?pid=273388e1b&amp;color=0,0,0&amp;vpa=52&amp;vtp=1&amp;bbb=1"/>
          <p:cNvSpPr/>
          <p:nvPr/>
        </p:nvSpPr>
        <p:spPr>
          <a:xfrm>
            <a:off x="2045367" y="5008499"/>
            <a:ext cx="973138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问候</a:t>
            </a:r>
            <a:endParaRPr lang="en-US" altLang="zh-CN" sz="2800" dirty="0"/>
          </a:p>
        </p:txBody>
      </p:sp>
      <p:sp>
        <p:nvSpPr>
          <p:cNvPr id="11" name="QB_6_AN.57_1#50f38fc1b.blank?pid=273388e1b&amp;color=0,0,0&amp;vpa=53&amp;vtp=1&amp;bbb=1"/>
          <p:cNvSpPr/>
          <p:nvPr/>
        </p:nvSpPr>
        <p:spPr>
          <a:xfrm>
            <a:off x="2223167" y="5579999"/>
            <a:ext cx="1687513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逮捕监禁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8_1#3ae3368cb?pid=273388e1b&amp;color=0,0,0&amp;vtp=1&amp;bt=1&amp;bbb=1"/>
          <p:cNvSpPr/>
          <p:nvPr/>
        </p:nvSpPr>
        <p:spPr>
          <a:xfrm>
            <a:off x="612648" y="466345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第五段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6_AN.59_1#3ae3368cb.blank?pid=273388e1b&amp;color=0,0,0&amp;vpa=54&amp;vtp=1&amp;bbb=1"/>
          <p:cNvSpPr/>
          <p:nvPr/>
        </p:nvSpPr>
        <p:spPr>
          <a:xfrm>
            <a:off x="1867567" y="1075247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渐渐</a:t>
            </a:r>
            <a:endParaRPr lang="en-US" altLang="zh-CN" sz="2800" dirty="0"/>
          </a:p>
        </p:txBody>
      </p:sp>
      <p:sp>
        <p:nvSpPr>
          <p:cNvPr id="4" name="QB_6_AN.60_1#3ae3368cb.blank?pid=273388e1b&amp;color=0,0,0&amp;vpa=55&amp;vtp=1&amp;bbb=1"/>
          <p:cNvSpPr/>
          <p:nvPr/>
        </p:nvSpPr>
        <p:spPr>
          <a:xfrm>
            <a:off x="1867567" y="1710246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通知</a:t>
            </a:r>
            <a:endParaRPr lang="en-US" altLang="zh-CN" sz="2800" dirty="0"/>
          </a:p>
        </p:txBody>
      </p:sp>
      <p:sp>
        <p:nvSpPr>
          <p:cNvPr id="5" name="QB_6_AN.61_1#3ae3368cb.blank?pid=273388e1b&amp;color=0,0,0&amp;vpa=56&amp;vtp=1&amp;bbb=1"/>
          <p:cNvSpPr/>
          <p:nvPr/>
        </p:nvSpPr>
        <p:spPr>
          <a:xfrm>
            <a:off x="1867567" y="2345247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会同</a:t>
            </a:r>
            <a:endParaRPr lang="en-US" altLang="zh-CN" sz="2800" dirty="0"/>
          </a:p>
        </p:txBody>
      </p:sp>
      <p:sp>
        <p:nvSpPr>
          <p:cNvPr id="6" name="QB_6_AN.62_1#3ae3368cb.blank?pid=273388e1b&amp;color=0,0,0&amp;vpa=57&amp;vtp=1&amp;bbb=1"/>
          <p:cNvSpPr/>
          <p:nvPr/>
        </p:nvSpPr>
        <p:spPr>
          <a:xfrm>
            <a:off x="1867567" y="2980246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判罪</a:t>
            </a:r>
            <a:endParaRPr lang="en-US" altLang="zh-CN" sz="2800" dirty="0"/>
          </a:p>
        </p:txBody>
      </p:sp>
      <p:sp>
        <p:nvSpPr>
          <p:cNvPr id="7" name="QB_6_AN.63_1#3ae3368cb.blank?pid=273388e1b&amp;color=0,0,0&amp;vpa=58&amp;vtp=1"/>
          <p:cNvSpPr/>
          <p:nvPr/>
        </p:nvSpPr>
        <p:spPr>
          <a:xfrm>
            <a:off x="1867567" y="3615247"/>
            <a:ext cx="6159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趁</a:t>
            </a:r>
            <a:endParaRPr lang="en-US" altLang="zh-CN" sz="2800" dirty="0"/>
          </a:p>
        </p:txBody>
      </p:sp>
      <p:sp>
        <p:nvSpPr>
          <p:cNvPr id="8" name="QB_6_AN.64_1#3ae3368cb.blank?pid=273388e1b&amp;color=0,0,0&amp;vpa=59&amp;vtp=1&amp;bbb=1"/>
          <p:cNvSpPr/>
          <p:nvPr/>
        </p:nvSpPr>
        <p:spPr>
          <a:xfrm>
            <a:off x="1867567" y="4250246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时机</a:t>
            </a:r>
            <a:endParaRPr lang="en-US" altLang="zh-CN" sz="2800" dirty="0"/>
          </a:p>
        </p:txBody>
      </p:sp>
      <p:sp>
        <p:nvSpPr>
          <p:cNvPr id="9" name="QB_6_AN.65_1#3ae3368cb.blank?pid=273388e1b&amp;color=0,0,0&amp;vpa=60&amp;vtp=1&amp;bbb=1"/>
          <p:cNvSpPr/>
          <p:nvPr/>
        </p:nvSpPr>
        <p:spPr>
          <a:xfrm>
            <a:off x="1689767" y="4885247"/>
            <a:ext cx="38306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投降</a:t>
            </a:r>
            <a:endParaRPr lang="en-US" altLang="zh-CN" sz="2800" dirty="0"/>
          </a:p>
        </p:txBody>
      </p:sp>
      <p:sp>
        <p:nvSpPr>
          <p:cNvPr id="10" name="QB_6_AN.66_1#3ae3368cb.blank?pid=273388e1b&amp;color=0,0,0&amp;vpa=61&amp;vtp=1&amp;bbb=1"/>
          <p:cNvSpPr/>
          <p:nvPr/>
        </p:nvSpPr>
        <p:spPr>
          <a:xfrm>
            <a:off x="1867567" y="5520246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8_1#3ae3368cb?pid=273388e1b&amp;color=0,0,0&amp;vtp=1&amp;bt=1&amp;bbb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弥山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67_1#3ae3368cb.blank?pid=273388e1b&amp;color=0,0,0&amp;vpa=62&amp;vtp=1&amp;bbb=1"/>
          <p:cNvSpPr/>
          <p:nvPr/>
        </p:nvSpPr>
        <p:spPr>
          <a:xfrm>
            <a:off x="1867567" y="44190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判处</a:t>
            </a:r>
            <a:endParaRPr lang="en-US" altLang="zh-CN" sz="2800" dirty="0"/>
          </a:p>
        </p:txBody>
      </p:sp>
      <p:sp>
        <p:nvSpPr>
          <p:cNvPr id="4" name="QB_6_AN.68_1#3ae3368cb.blank?pid=273388e1b&amp;color=0,0,0&amp;vpa=63&amp;vtp=1&amp;bbb=1"/>
          <p:cNvSpPr/>
          <p:nvPr/>
        </p:nvSpPr>
        <p:spPr>
          <a:xfrm>
            <a:off x="2223167" y="1076902"/>
            <a:ext cx="27590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相连坐（治罪）</a:t>
            </a:r>
            <a:endParaRPr lang="en-US" altLang="zh-CN" sz="2800" dirty="0"/>
          </a:p>
        </p:txBody>
      </p:sp>
      <p:sp>
        <p:nvSpPr>
          <p:cNvPr id="5" name="QB_6_AN.69_1#3ae3368cb.blank?pid=273388e1b&amp;color=0,0,0&amp;vpa=64&amp;vtp=1&amp;bbb=1"/>
          <p:cNvSpPr/>
          <p:nvPr/>
        </p:nvSpPr>
        <p:spPr>
          <a:xfrm>
            <a:off x="1939004" y="171190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比画</a:t>
            </a:r>
            <a:endParaRPr lang="en-US" altLang="zh-CN" sz="2800" dirty="0"/>
          </a:p>
        </p:txBody>
      </p:sp>
      <p:sp>
        <p:nvSpPr>
          <p:cNvPr id="6" name="QB_6_AN.70_1#3ae3368cb.blank?pid=273388e1b&amp;color=0,0,0&amp;vpa=65&amp;vtp=1&amp;bbb=1"/>
          <p:cNvSpPr/>
          <p:nvPr/>
        </p:nvSpPr>
        <p:spPr>
          <a:xfrm>
            <a:off x="2294604" y="2346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满山</a:t>
            </a:r>
            <a:endParaRPr lang="en-US" altLang="zh-CN" sz="2800" dirty="0"/>
          </a:p>
        </p:txBody>
      </p:sp>
      <p:sp>
        <p:nvSpPr>
          <p:cNvPr id="7" name="QB_6_AN.71_1#3ae3368cb.blank?pid=273388e1b&amp;color=0,0,0&amp;vpa=66&amp;vtp=1&amp;bbb=1"/>
          <p:cNvSpPr/>
          <p:nvPr/>
        </p:nvSpPr>
        <p:spPr>
          <a:xfrm>
            <a:off x="1939004" y="298190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滋润</a:t>
            </a:r>
            <a:endParaRPr lang="en-US" altLang="zh-CN" sz="2800" dirty="0"/>
          </a:p>
        </p:txBody>
      </p:sp>
      <p:sp>
        <p:nvSpPr>
          <p:cNvPr id="8" name="QB_6_AN.72_1#3ae3368cb.blank?pid=273388e1b&amp;color=0,0,0&amp;vpa=67&amp;vtp=1&amp;bbb=1"/>
          <p:cNvSpPr/>
          <p:nvPr/>
        </p:nvSpPr>
        <p:spPr>
          <a:xfrm>
            <a:off x="1939004" y="3616902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</a:t>
            </a:r>
            <a:endParaRPr lang="en-US" altLang="zh-CN" sz="2800" dirty="0"/>
          </a:p>
        </p:txBody>
      </p:sp>
      <p:sp>
        <p:nvSpPr>
          <p:cNvPr id="9" name="QB_6_AN.73_1#3ae3368cb.blank?pid=273388e1b&amp;color=0,0,0&amp;vpa=68&amp;vtp=1&amp;bbb=1"/>
          <p:cNvSpPr/>
          <p:nvPr/>
        </p:nvSpPr>
        <p:spPr>
          <a:xfrm>
            <a:off x="1939004" y="4251901"/>
            <a:ext cx="24003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同“叛”，背叛</a:t>
            </a:r>
            <a:endParaRPr lang="en-US" altLang="zh-CN" sz="2800" dirty="0"/>
          </a:p>
        </p:txBody>
      </p:sp>
      <p:sp>
        <p:nvSpPr>
          <p:cNvPr id="10" name="QB_6_AN.74_1#3ae3368cb.blank?pid=273388e1b&amp;color=0,0,0&amp;vpa=69&amp;vtp=1&amp;bbb=1"/>
          <p:cNvSpPr/>
          <p:nvPr/>
        </p:nvSpPr>
        <p:spPr>
          <a:xfrm>
            <a:off x="1939004" y="4886902"/>
            <a:ext cx="38306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相斗</a:t>
            </a:r>
            <a:endParaRPr lang="en-US" altLang="zh-CN" sz="2800" dirty="0"/>
          </a:p>
        </p:txBody>
      </p:sp>
      <p:sp>
        <p:nvSpPr>
          <p:cNvPr id="11" name="QB_6_AN.75_1#3ae3368cb.blank?pid=273388e1b&amp;color=0,0,0&amp;vpa=70&amp;vtp=1"/>
          <p:cNvSpPr/>
          <p:nvPr/>
        </p:nvSpPr>
        <p:spPr>
          <a:xfrm>
            <a:off x="1939004" y="5521901"/>
            <a:ext cx="6159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6_1#2cd0fd960?pid=273388e1b&amp;color=0,0,0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第六段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幽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廪食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6_AN.77_1#2cd0fd960.blank?pid=273388e1b&amp;color=0,0,0&amp;vpa=71&amp;vtp=1&amp;bbb=1"/>
          <p:cNvSpPr/>
          <p:nvPr/>
        </p:nvSpPr>
        <p:spPr>
          <a:xfrm>
            <a:off x="1689767" y="1083564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投降</a:t>
            </a:r>
            <a:endParaRPr lang="en-US" altLang="zh-CN" sz="2800" dirty="0"/>
          </a:p>
        </p:txBody>
      </p:sp>
      <p:sp>
        <p:nvSpPr>
          <p:cNvPr id="4" name="QB_6_AN.78_1#2cd0fd960.blank?pid=273388e1b&amp;color=0,0,0&amp;vpa=72&amp;vtp=1&amp;bbb=1"/>
          <p:cNvSpPr/>
          <p:nvPr/>
        </p:nvSpPr>
        <p:spPr>
          <a:xfrm>
            <a:off x="1689767" y="17312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囚禁</a:t>
            </a:r>
            <a:endParaRPr lang="en-US" altLang="zh-CN" sz="2800" dirty="0"/>
          </a:p>
        </p:txBody>
      </p:sp>
      <p:sp>
        <p:nvSpPr>
          <p:cNvPr id="5" name="QB_6_AN.79_1#2cd0fd960.blank?pid=273388e1b&amp;color=0,0,0&amp;vpa=73&amp;vtp=1&amp;bbb=1"/>
          <p:cNvSpPr/>
          <p:nvPr/>
        </p:nvSpPr>
        <p:spPr>
          <a:xfrm>
            <a:off x="1867567" y="23789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动词，下</a:t>
            </a:r>
            <a:endParaRPr lang="en-US" altLang="zh-CN" sz="2800" dirty="0"/>
          </a:p>
        </p:txBody>
      </p:sp>
      <p:sp>
        <p:nvSpPr>
          <p:cNvPr id="6" name="QB_6_AN.80_1#2cd0fd960.blank?pid=273388e1b&amp;color=0,0,0&amp;vpa=74&amp;vtp=1&amp;bbb=1"/>
          <p:cNvSpPr/>
          <p:nvPr/>
        </p:nvSpPr>
        <p:spPr>
          <a:xfrm>
            <a:off x="1867567" y="30266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公羊</a:t>
            </a:r>
            <a:endParaRPr lang="en-US" altLang="zh-CN" sz="2800" dirty="0"/>
          </a:p>
        </p:txBody>
      </p:sp>
      <p:sp>
        <p:nvSpPr>
          <p:cNvPr id="7" name="QB_6_AN.81_1#2cd0fd960.blank?pid=273388e1b&amp;color=0,0,0&amp;vpa=75&amp;vtp=1&amp;bbb=1"/>
          <p:cNvSpPr/>
          <p:nvPr/>
        </p:nvSpPr>
        <p:spPr>
          <a:xfrm>
            <a:off x="1867567" y="36743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生子</a:t>
            </a:r>
            <a:endParaRPr lang="en-US" altLang="zh-CN" sz="2800" dirty="0"/>
          </a:p>
        </p:txBody>
      </p:sp>
      <p:sp>
        <p:nvSpPr>
          <p:cNvPr id="8" name="QB_6_AN.82_1#2cd0fd960.blank?pid=273388e1b&amp;color=0,0,0&amp;vpa=76&amp;vtp=1&amp;bbb=1"/>
          <p:cNvSpPr/>
          <p:nvPr/>
        </p:nvSpPr>
        <p:spPr>
          <a:xfrm>
            <a:off x="1867567" y="43220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分开、离析</a:t>
            </a:r>
            <a:endParaRPr lang="en-US" altLang="zh-CN" sz="2800" dirty="0"/>
          </a:p>
        </p:txBody>
      </p:sp>
      <p:sp>
        <p:nvSpPr>
          <p:cNvPr id="9" name="QB_6_AN.83_1#2cd0fd960.blank?pid=273388e1b&amp;color=0,0,0&amp;vpa=77&amp;vtp=1&amp;bbb=1"/>
          <p:cNvSpPr/>
          <p:nvPr/>
        </p:nvSpPr>
        <p:spPr>
          <a:xfrm>
            <a:off x="2045367" y="4969764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官府发给的粮食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6_1#2cd0fd960?pid=273388e1b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草实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杖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网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檠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84_1#2cd0fd960.blank?pid=273388e1b&amp;color=0,0,0&amp;vpa=78&amp;vtp=1&amp;bbb=1"/>
          <p:cNvSpPr/>
          <p:nvPr/>
        </p:nvSpPr>
        <p:spPr>
          <a:xfrm>
            <a:off x="1867567" y="437520"/>
            <a:ext cx="24003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同“弆”，收藏</a:t>
            </a:r>
            <a:endParaRPr lang="en-US" altLang="zh-CN" sz="2800" dirty="0"/>
          </a:p>
        </p:txBody>
      </p:sp>
      <p:sp>
        <p:nvSpPr>
          <p:cNvPr id="4" name="QB_6_AN.85_1#2cd0fd960.blank?pid=273388e1b&amp;color=0,0,0&amp;vpa=79&amp;vtp=1&amp;bbb=1"/>
          <p:cNvSpPr/>
          <p:nvPr/>
        </p:nvSpPr>
        <p:spPr>
          <a:xfrm>
            <a:off x="2223167" y="10852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野生果实</a:t>
            </a:r>
            <a:endParaRPr lang="en-US" altLang="zh-CN" sz="2800" dirty="0"/>
          </a:p>
        </p:txBody>
      </p:sp>
      <p:sp>
        <p:nvSpPr>
          <p:cNvPr id="5" name="QB_6_AN.86_1#2cd0fd960.blank?pid=273388e1b&amp;color=0,0,0&amp;vpa=80&amp;vtp=1&amp;bbb=1"/>
          <p:cNvSpPr/>
          <p:nvPr/>
        </p:nvSpPr>
        <p:spPr>
          <a:xfrm>
            <a:off x="1689767" y="17329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执、拄</a:t>
            </a:r>
            <a:endParaRPr lang="en-US" altLang="zh-CN" sz="2800" dirty="0"/>
          </a:p>
        </p:txBody>
      </p:sp>
      <p:sp>
        <p:nvSpPr>
          <p:cNvPr id="6" name="QB_6_AN.87_1#2cd0fd960.blank?pid=273388e1b&amp;color=0,0,0&amp;vpa=81&amp;vtp=1&amp;bbb=1"/>
          <p:cNvSpPr/>
          <p:nvPr/>
        </p:nvSpPr>
        <p:spPr>
          <a:xfrm>
            <a:off x="1761204" y="23806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结网</a:t>
            </a:r>
            <a:endParaRPr lang="en-US" altLang="zh-CN" sz="2800" dirty="0"/>
          </a:p>
        </p:txBody>
      </p:sp>
      <p:sp>
        <p:nvSpPr>
          <p:cNvPr id="7" name="QB_6_AN.88_1#2cd0fd960.blank?pid=273388e1b&amp;color=0,0,0&amp;vpa=82&amp;vtp=1&amp;bbb=1"/>
          <p:cNvSpPr/>
          <p:nvPr/>
        </p:nvSpPr>
        <p:spPr>
          <a:xfrm>
            <a:off x="1748504" y="3028320"/>
            <a:ext cx="8474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矫正弓弩的工具，这里用作动词，用檠矫正（弓弩）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9_1#b5cd93942?pid=273388e1b&amp;color=0,0,0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第七段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素厚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劾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6_AN.90_1#b5cd93942.blank?pid=273388e1b&amp;color=0,0,0&amp;vpa=83&amp;vtp=1&amp;bbb=1"/>
          <p:cNvSpPr/>
          <p:nvPr/>
        </p:nvSpPr>
        <p:spPr>
          <a:xfrm>
            <a:off x="1689767" y="10835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访求</a:t>
            </a:r>
            <a:endParaRPr lang="en-US" altLang="zh-CN" sz="2800" dirty="0"/>
          </a:p>
        </p:txBody>
      </p:sp>
      <p:sp>
        <p:nvSpPr>
          <p:cNvPr id="4" name="QB_6_AN.91_1#b5cd93942.blank?pid=273388e1b&amp;color=0,0,0&amp;vpa=84&amp;vtp=1&amp;bbb=1"/>
          <p:cNvSpPr/>
          <p:nvPr/>
        </p:nvSpPr>
        <p:spPr>
          <a:xfrm>
            <a:off x="2045367" y="1731264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一向关系很好</a:t>
            </a:r>
            <a:endParaRPr lang="en-US" altLang="zh-CN" sz="2800" dirty="0"/>
          </a:p>
        </p:txBody>
      </p:sp>
      <p:sp>
        <p:nvSpPr>
          <p:cNvPr id="5" name="QB_6_AN.92_1#b5cd93942.blank?pid=273388e1b&amp;color=0,0,0&amp;vpa=85&amp;vtp=1&amp;bbb=1"/>
          <p:cNvSpPr/>
          <p:nvPr/>
        </p:nvSpPr>
        <p:spPr>
          <a:xfrm>
            <a:off x="1867567" y="2378964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白白地</a:t>
            </a:r>
            <a:endParaRPr lang="en-US" altLang="zh-CN" sz="2800" dirty="0"/>
          </a:p>
        </p:txBody>
      </p:sp>
      <p:sp>
        <p:nvSpPr>
          <p:cNvPr id="6" name="QB_6_AN.93_1#b5cd93942.blank?pid=273388e1b&amp;color=0,0,0&amp;vpa=86&amp;vtp=1&amp;bbb=1"/>
          <p:cNvSpPr/>
          <p:nvPr/>
        </p:nvSpPr>
        <p:spPr>
          <a:xfrm>
            <a:off x="1867567" y="3026664"/>
            <a:ext cx="24003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同“无”，没有</a:t>
            </a:r>
            <a:endParaRPr lang="en-US" altLang="zh-CN" sz="2800" dirty="0"/>
          </a:p>
        </p:txBody>
      </p:sp>
      <p:sp>
        <p:nvSpPr>
          <p:cNvPr id="7" name="QB_6_AN.94_1#b5cd93942.blank?pid=273388e1b&amp;color=0,0,0&amp;vpa=87&amp;vtp=1&amp;bbb=1"/>
          <p:cNvSpPr/>
          <p:nvPr/>
        </p:nvSpPr>
        <p:spPr>
          <a:xfrm>
            <a:off x="1689767" y="3674364"/>
            <a:ext cx="24003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同“现”，显示</a:t>
            </a:r>
            <a:endParaRPr lang="en-US" altLang="zh-CN" sz="2800" dirty="0"/>
          </a:p>
        </p:txBody>
      </p:sp>
      <p:sp>
        <p:nvSpPr>
          <p:cNvPr id="8" name="QB_6_AN.95_1#b5cd93942.blank?pid=273388e1b&amp;color=0,0,0&amp;vpa=88&amp;vtp=1&amp;bbb=1"/>
          <p:cNvSpPr/>
          <p:nvPr/>
        </p:nvSpPr>
        <p:spPr>
          <a:xfrm>
            <a:off x="1677067" y="4322064"/>
            <a:ext cx="8831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宫殿的台阶，一说指门与屏（今所谓照壁）之间的通道</a:t>
            </a:r>
            <a:endParaRPr lang="en-US" altLang="zh-CN" sz="2800" dirty="0"/>
          </a:p>
        </p:txBody>
      </p:sp>
      <p:sp>
        <p:nvSpPr>
          <p:cNvPr id="9" name="QB_6_AN.96_1#b5cd93942.blank?pid=273388e1b&amp;color=0,0,0&amp;vpa=89&amp;vtp=1&amp;bbb=1"/>
          <p:cNvSpPr/>
          <p:nvPr/>
        </p:nvSpPr>
        <p:spPr>
          <a:xfrm>
            <a:off x="1689767" y="49697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9_1#b5cd93942?pid=273388e1b&amp;color=0,0,0&amp;vtp=1&amp;bt=1&amp;bbb=1"/>
          <p:cNvSpPr/>
          <p:nvPr/>
        </p:nvSpPr>
        <p:spPr>
          <a:xfrm>
            <a:off x="612648" y="468001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祠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女弟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忽忽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春秋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亡常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夷灭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6_AN.97_1#b5cd93942.blank?pid=273388e1b&amp;color=0,0,0&amp;vpa=90&amp;vtp=1"/>
          <p:cNvSpPr/>
          <p:nvPr/>
        </p:nvSpPr>
        <p:spPr>
          <a:xfrm>
            <a:off x="1689767" y="437521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祀</a:t>
            </a:r>
            <a:endParaRPr lang="en-US" altLang="zh-CN" sz="2800" dirty="0"/>
          </a:p>
        </p:txBody>
      </p:sp>
      <p:sp>
        <p:nvSpPr>
          <p:cNvPr id="4" name="QB_6_AN.98_1#b5cd93942.blank?pid=273388e1b&amp;color=0,0,0&amp;vpa=91&amp;vtp=1&amp;bbb=1"/>
          <p:cNvSpPr/>
          <p:nvPr/>
        </p:nvSpPr>
        <p:spPr>
          <a:xfrm>
            <a:off x="2223167" y="1085221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对去世的委婉说法</a:t>
            </a:r>
            <a:endParaRPr lang="en-US" altLang="zh-CN" sz="2800" dirty="0"/>
          </a:p>
        </p:txBody>
      </p:sp>
      <p:sp>
        <p:nvSpPr>
          <p:cNvPr id="5" name="QB_6_AN.99_1#b5cd93942.blank?pid=273388e1b&amp;color=0,0,0&amp;vpa=92&amp;vtp=1&amp;bbb=1"/>
          <p:cNvSpPr/>
          <p:nvPr/>
        </p:nvSpPr>
        <p:spPr>
          <a:xfrm>
            <a:off x="2223167" y="1732921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妹妹</a:t>
            </a:r>
            <a:endParaRPr lang="en-US" altLang="zh-CN" sz="2800" dirty="0"/>
          </a:p>
        </p:txBody>
      </p:sp>
      <p:sp>
        <p:nvSpPr>
          <p:cNvPr id="6" name="QB_6_AN.100_1#b5cd93942.blank?pid=273388e1b&amp;color=0,0,0&amp;vpa=93&amp;vtp=1&amp;bbb=1"/>
          <p:cNvSpPr/>
          <p:nvPr/>
        </p:nvSpPr>
        <p:spPr>
          <a:xfrm>
            <a:off x="2294604" y="2380621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精神恍惚</a:t>
            </a:r>
            <a:endParaRPr lang="en-US" altLang="zh-CN" sz="2800" dirty="0"/>
          </a:p>
        </p:txBody>
      </p:sp>
      <p:sp>
        <p:nvSpPr>
          <p:cNvPr id="7" name="QB_6_AN.101_1#b5cd93942.blank?pid=273388e1b&amp;color=0,0,0&amp;vpa=94&amp;vtp=1&amp;bbb=1"/>
          <p:cNvSpPr/>
          <p:nvPr/>
        </p:nvSpPr>
        <p:spPr>
          <a:xfrm>
            <a:off x="1761204" y="3028321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关押</a:t>
            </a:r>
            <a:endParaRPr lang="en-US" altLang="zh-CN" sz="2800" dirty="0"/>
          </a:p>
        </p:txBody>
      </p:sp>
      <p:sp>
        <p:nvSpPr>
          <p:cNvPr id="8" name="QB_6_AN.102_1#b5cd93942.blank?pid=273388e1b&amp;color=0,0,0&amp;vpa=95&amp;vtp=1&amp;bbb=1"/>
          <p:cNvSpPr/>
          <p:nvPr/>
        </p:nvSpPr>
        <p:spPr>
          <a:xfrm>
            <a:off x="2294604" y="3676021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年纪</a:t>
            </a:r>
            <a:endParaRPr lang="en-US" altLang="zh-CN" sz="2800" dirty="0"/>
          </a:p>
        </p:txBody>
      </p:sp>
      <p:sp>
        <p:nvSpPr>
          <p:cNvPr id="9" name="QB_6_AN.103_1#b5cd93942.blank?pid=273388e1b&amp;color=0,0,0&amp;vpa=96&amp;vtp=1&amp;bbb=1"/>
          <p:cNvSpPr/>
          <p:nvPr/>
        </p:nvSpPr>
        <p:spPr>
          <a:xfrm>
            <a:off x="2116804" y="4323721"/>
            <a:ext cx="59690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“亡常”，没有定规。“亡”，同“无”。</a:t>
            </a:r>
            <a:endParaRPr lang="en-US" altLang="zh-CN" sz="2800" dirty="0"/>
          </a:p>
        </p:txBody>
      </p:sp>
      <p:sp>
        <p:nvSpPr>
          <p:cNvPr id="10" name="QB_6_AN.104_1#b5cd93942.blank?pid=273388e1b&amp;color=0,0,0&amp;vpa=97&amp;vtp=1&amp;bbb=1"/>
          <p:cNvSpPr/>
          <p:nvPr/>
        </p:nvSpPr>
        <p:spPr>
          <a:xfrm>
            <a:off x="2116804" y="4971421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诛灭，这里指全家杀尽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ee66c467d?lid=ee66c467d&amp;cid=ee66c467d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ee66c467d?lid=ee66c467d&amp;cid=ee66c467d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ee66c467d?lid=dc4525af5&amp;cid=dc4525af5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ee66c467d?lid=dc4525af5&amp;cid=dc4525af5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ee66c467d?lid=a87d9d13a&amp;cid=a87d9d13a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ee66c467d?lid=a87d9d13a&amp;cid=a87d9d13a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9_1#b5cd93942?pid=273388e1b&amp;color=0,0,0&amp;vtp=1&amp;bt=1&amp;bb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成就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亲近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05_1#b5cd93942.blank?pid=273388e1b&amp;color=0,0,0&amp;vpa=98&amp;vtp=1&amp;bbb=1"/>
          <p:cNvSpPr/>
          <p:nvPr/>
        </p:nvSpPr>
        <p:spPr>
          <a:xfrm>
            <a:off x="2116804" y="4375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栽培，提拔</a:t>
            </a:r>
            <a:endParaRPr lang="en-US" altLang="zh-CN" sz="2800" dirty="0"/>
          </a:p>
        </p:txBody>
      </p:sp>
      <p:sp>
        <p:nvSpPr>
          <p:cNvPr id="4" name="QB_6_AN.106_1#b5cd93942.blank?pid=273388e1b&amp;color=0,0,0&amp;vpa=99&amp;vtp=1&amp;bbb=1"/>
          <p:cNvSpPr/>
          <p:nvPr/>
        </p:nvSpPr>
        <p:spPr>
          <a:xfrm>
            <a:off x="2116804" y="10852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皇上的亲近之臣</a:t>
            </a:r>
            <a:endParaRPr lang="en-US" altLang="zh-CN" sz="2800" dirty="0"/>
          </a:p>
        </p:txBody>
      </p:sp>
      <p:sp>
        <p:nvSpPr>
          <p:cNvPr id="5" name="QB_6_AN.107_1#b5cd93942.blank?pid=273388e1b&amp;color=0,0,0&amp;vpa=100&amp;vtp=1&amp;bbb=1"/>
          <p:cNvSpPr/>
          <p:nvPr/>
        </p:nvSpPr>
        <p:spPr>
          <a:xfrm>
            <a:off x="1939004" y="17329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遭受</a:t>
            </a:r>
            <a:endParaRPr lang="en-US" altLang="zh-CN" sz="2800" dirty="0"/>
          </a:p>
        </p:txBody>
      </p:sp>
      <p:sp>
        <p:nvSpPr>
          <p:cNvPr id="6" name="QB_6_AN.108_1#b5cd93942.blank?pid=273388e1b&amp;color=0,0,0&amp;vpa=101&amp;vtp=1&amp;bbb=1"/>
          <p:cNvSpPr/>
          <p:nvPr/>
        </p:nvSpPr>
        <p:spPr>
          <a:xfrm>
            <a:off x="1939004" y="23806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9_1#375e11450?pid=273388e1b&amp;color=0,0,0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第八段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沾衿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10_1#375e11450.blank?pid=273388e1b&amp;color=0,0,0&amp;vpa=102&amp;vtp=1&amp;bbb=1"/>
          <p:cNvSpPr/>
          <p:nvPr/>
        </p:nvSpPr>
        <p:spPr>
          <a:xfrm>
            <a:off x="1867567" y="10835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一定</a:t>
            </a:r>
            <a:endParaRPr lang="en-US" altLang="zh-CN" sz="2800" dirty="0"/>
          </a:p>
        </p:txBody>
      </p:sp>
      <p:sp>
        <p:nvSpPr>
          <p:cNvPr id="4" name="QB_6_AN.111_1#375e11450.blank?pid=273388e1b&amp;color=0,0,0&amp;vpa=103&amp;vtp=1&amp;bbb=1"/>
          <p:cNvSpPr/>
          <p:nvPr/>
        </p:nvSpPr>
        <p:spPr>
          <a:xfrm>
            <a:off x="1867567" y="17312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料想，断定</a:t>
            </a:r>
            <a:endParaRPr lang="en-US" altLang="zh-CN" sz="2800" dirty="0"/>
          </a:p>
        </p:txBody>
      </p:sp>
      <p:sp>
        <p:nvSpPr>
          <p:cNvPr id="5" name="QB_6_AN.112_1#375e11450.blank?pid=273388e1b&amp;color=0,0,0&amp;vpa=104&amp;vtp=1"/>
          <p:cNvSpPr/>
          <p:nvPr/>
        </p:nvSpPr>
        <p:spPr>
          <a:xfrm>
            <a:off x="1867567" y="2378964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献</a:t>
            </a:r>
            <a:endParaRPr lang="en-US" altLang="zh-CN" sz="2800" dirty="0"/>
          </a:p>
        </p:txBody>
      </p:sp>
      <p:sp>
        <p:nvSpPr>
          <p:cNvPr id="6" name="QB_6_AN.113_1#375e11450.blank?pid=273388e1b&amp;color=0,0,0&amp;vpa=105&amp;vtp=1&amp;bbb=1"/>
          <p:cNvSpPr/>
          <p:nvPr/>
        </p:nvSpPr>
        <p:spPr>
          <a:xfrm>
            <a:off x="1867567" y="3026664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极，最</a:t>
            </a:r>
            <a:endParaRPr lang="en-US" altLang="zh-CN" sz="2800" dirty="0"/>
          </a:p>
        </p:txBody>
      </p:sp>
      <p:sp>
        <p:nvSpPr>
          <p:cNvPr id="7" name="QB_6_AN.114_1#375e11450.blank?pid=273388e1b&amp;color=0,0,0&amp;vpa=106&amp;vtp=1"/>
          <p:cNvSpPr/>
          <p:nvPr/>
        </p:nvSpPr>
        <p:spPr>
          <a:xfrm>
            <a:off x="1867567" y="3674364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</a:t>
            </a:r>
            <a:endParaRPr lang="en-US" altLang="zh-CN" sz="2800" dirty="0"/>
          </a:p>
        </p:txBody>
      </p:sp>
      <p:sp>
        <p:nvSpPr>
          <p:cNvPr id="8" name="QB_6_AN.115_1#375e11450.blank?pid=273388e1b&amp;color=0,0,0&amp;vpa=107&amp;vtp=1&amp;bbb=1"/>
          <p:cNvSpPr/>
          <p:nvPr/>
        </p:nvSpPr>
        <p:spPr>
          <a:xfrm>
            <a:off x="2223167" y="43220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沾湿衣襟</a:t>
            </a:r>
            <a:endParaRPr lang="en-US" altLang="zh-CN" sz="2800" dirty="0"/>
          </a:p>
        </p:txBody>
      </p:sp>
      <p:sp>
        <p:nvSpPr>
          <p:cNvPr id="9" name="QB_6_AN.116_1#375e11450.blank?pid=273388e1b&amp;color=0,0,0&amp;vpa=108&amp;vtp=1&amp;bbb=1"/>
          <p:cNvSpPr/>
          <p:nvPr/>
        </p:nvSpPr>
        <p:spPr>
          <a:xfrm>
            <a:off x="1867567" y="4969764"/>
            <a:ext cx="34718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同“诀”，辞别、告别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7_1#b24c1150c?pid=273388e1b&amp;color=0,0,0&amp;vtp=1&amp;bt=1&amp;bbb=1"/>
          <p:cNvSpPr/>
          <p:nvPr/>
        </p:nvSpPr>
        <p:spPr>
          <a:xfrm>
            <a:off x="612648" y="466344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第九段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诡言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陈道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实在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18_1#b24c1150c.blank?pid=273388e1b&amp;color=0,0,0&amp;vpa=109&amp;vtp=1&amp;bbb=1"/>
          <p:cNvSpPr/>
          <p:nvPr/>
        </p:nvSpPr>
        <p:spPr>
          <a:xfrm>
            <a:off x="1689767" y="1070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要求</a:t>
            </a:r>
            <a:endParaRPr lang="en-US" altLang="zh-CN" sz="2800" dirty="0"/>
          </a:p>
        </p:txBody>
      </p:sp>
      <p:sp>
        <p:nvSpPr>
          <p:cNvPr id="4" name="QB_6_AN.119_1#b24c1150c.blank?pid=273388e1b&amp;color=0,0,0&amp;vpa=110&amp;vtp=1&amp;bbb=1"/>
          <p:cNvSpPr/>
          <p:nvPr/>
        </p:nvSpPr>
        <p:spPr>
          <a:xfrm>
            <a:off x="2045367" y="1705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谎称</a:t>
            </a:r>
            <a:endParaRPr lang="en-US" altLang="zh-CN" sz="2800" dirty="0"/>
          </a:p>
        </p:txBody>
      </p:sp>
      <p:sp>
        <p:nvSpPr>
          <p:cNvPr id="5" name="QB_6_AN.120_1#b24c1150c.blank?pid=273388e1b&amp;color=0,0,0&amp;vpa=111&amp;vtp=1&amp;bbb=1"/>
          <p:cNvSpPr/>
          <p:nvPr/>
        </p:nvSpPr>
        <p:spPr>
          <a:xfrm>
            <a:off x="1867567" y="2340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完全、详尽</a:t>
            </a:r>
            <a:endParaRPr lang="en-US" altLang="zh-CN" sz="2800" dirty="0"/>
          </a:p>
        </p:txBody>
      </p:sp>
      <p:sp>
        <p:nvSpPr>
          <p:cNvPr id="6" name="QB_6_AN.121_1#b24c1150c.blank?pid=273388e1b&amp;color=0,0,0&amp;vpa=112&amp;vtp=1&amp;bbb=1"/>
          <p:cNvSpPr/>
          <p:nvPr/>
        </p:nvSpPr>
        <p:spPr>
          <a:xfrm>
            <a:off x="2045367" y="2975991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陈述说明</a:t>
            </a:r>
            <a:endParaRPr lang="en-US" altLang="zh-CN" sz="2800" dirty="0"/>
          </a:p>
        </p:txBody>
      </p:sp>
      <p:sp>
        <p:nvSpPr>
          <p:cNvPr id="7" name="QB_6_AN.122_1#b24c1150c.blank?pid=273388e1b&amp;color=0,0,0&amp;vpa=113&amp;vtp=1&amp;bbb=1"/>
          <p:cNvSpPr/>
          <p:nvPr/>
        </p:nvSpPr>
        <p:spPr>
          <a:xfrm>
            <a:off x="1689767" y="3610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按照</a:t>
            </a:r>
            <a:endParaRPr lang="en-US" altLang="zh-CN" sz="2800" dirty="0"/>
          </a:p>
        </p:txBody>
      </p:sp>
      <p:sp>
        <p:nvSpPr>
          <p:cNvPr id="8" name="QB_6_AN.123_1#b24c1150c.blank?pid=273388e1b&amp;color=0,0,0&amp;vpa=114&amp;vtp=1&amp;bbb=1"/>
          <p:cNvSpPr/>
          <p:nvPr/>
        </p:nvSpPr>
        <p:spPr>
          <a:xfrm>
            <a:off x="1867567" y="4245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责备</a:t>
            </a:r>
            <a:endParaRPr lang="en-US" altLang="zh-CN" sz="2800" dirty="0"/>
          </a:p>
        </p:txBody>
      </p:sp>
      <p:sp>
        <p:nvSpPr>
          <p:cNvPr id="9" name="QB_6_AN.124_1#b24c1150c.blank?pid=273388e1b&amp;color=0,0,0&amp;vpa=115&amp;vtp=1&amp;bbb=1"/>
          <p:cNvSpPr/>
          <p:nvPr/>
        </p:nvSpPr>
        <p:spPr>
          <a:xfrm>
            <a:off x="1867567" y="4880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道歉</a:t>
            </a:r>
            <a:endParaRPr lang="en-US" altLang="zh-CN" sz="2800" dirty="0"/>
          </a:p>
        </p:txBody>
      </p:sp>
      <p:sp>
        <p:nvSpPr>
          <p:cNvPr id="10" name="QB_6_AN.125_1#b24c1150c.blank?pid=273388e1b&amp;color=0,0,0&amp;vpa=116&amp;vtp=1&amp;bbb=1"/>
          <p:cNvSpPr/>
          <p:nvPr/>
        </p:nvSpPr>
        <p:spPr>
          <a:xfrm>
            <a:off x="2045367" y="5515991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确实活着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6_1#6888f7b24?pid=273388e1b&amp;color=0,0,0&amp;vtp=1&amp;bt=1&amp;bbb=1"/>
          <p:cNvSpPr/>
          <p:nvPr/>
        </p:nvSpPr>
        <p:spPr>
          <a:xfrm>
            <a:off x="612648" y="46634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第十段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召会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物故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27_1#6888f7b24.blank?pid=273388e1b&amp;color=0,0,0&amp;vpa=117&amp;vtp=1&amp;bbb=1"/>
          <p:cNvSpPr/>
          <p:nvPr/>
        </p:nvSpPr>
        <p:spPr>
          <a:xfrm>
            <a:off x="2223167" y="10835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召集会见</a:t>
            </a:r>
            <a:endParaRPr lang="en-US" altLang="zh-CN" sz="2800" dirty="0"/>
          </a:p>
        </p:txBody>
      </p:sp>
      <p:sp>
        <p:nvSpPr>
          <p:cNvPr id="4" name="QB_6_AN.128_1#6888f7b24.blank?pid=273388e1b&amp;color=0,0,0&amp;vpa=118&amp;vtp=1&amp;bbb=1"/>
          <p:cNvSpPr/>
          <p:nvPr/>
        </p:nvSpPr>
        <p:spPr>
          <a:xfrm>
            <a:off x="1867567" y="1731264"/>
            <a:ext cx="24003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同“已”，已经</a:t>
            </a:r>
            <a:endParaRPr lang="en-US" altLang="zh-CN" sz="2800" dirty="0"/>
          </a:p>
        </p:txBody>
      </p:sp>
      <p:sp>
        <p:nvSpPr>
          <p:cNvPr id="5" name="QB_6_AN.129_1#6888f7b24.blank?pid=273388e1b&amp;color=0,0,0&amp;vpa=119&amp;vtp=1&amp;bbb=1"/>
          <p:cNvSpPr/>
          <p:nvPr/>
        </p:nvSpPr>
        <p:spPr>
          <a:xfrm>
            <a:off x="2045367" y="23789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死亡</a:t>
            </a:r>
            <a:endParaRPr lang="en-US" altLang="zh-CN" sz="2800" dirty="0"/>
          </a:p>
        </p:txBody>
      </p:sp>
      <p:sp>
        <p:nvSpPr>
          <p:cNvPr id="6" name="QB_6_AN.130_1#6888f7b24.blank?pid=273388e1b&amp;color=0,0,0&amp;vpa=120&amp;vtp=1&amp;bbb=1"/>
          <p:cNvSpPr/>
          <p:nvPr/>
        </p:nvSpPr>
        <p:spPr>
          <a:xfrm>
            <a:off x="1689767" y="30266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7d48f10e?pid=ee66c467d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QB_5_BD.131_1#86b7ae2a7?pid=d7d48f10e&amp;color=0,0,0&amp;vtp=1&amp;bbb=1"/>
          <p:cNvSpPr/>
          <p:nvPr/>
        </p:nvSpPr>
        <p:spPr>
          <a:xfrm>
            <a:off x="612648" y="954024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endParaRPr lang="en-US" altLang="zh-CN" sz="2800" dirty="0"/>
          </a:p>
        </p:txBody>
      </p:sp>
      <p:pic>
        <p:nvPicPr>
          <p:cNvPr id="4" name="QB_5_BD.131_2#86b7ae2a7?pid=d7d48f10e&amp;color=0,0,0&amp;tib=255,255,255&amp;vip=121#12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7360" y="1656779"/>
            <a:ext cx="8723376" cy="408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5_AN.132_1#86b7ae2a7.blank?pid=d7d48f10e&amp;color=0,0,0&amp;vpa=121&amp;vtp=1"/>
          <p:cNvSpPr/>
          <p:nvPr/>
        </p:nvSpPr>
        <p:spPr>
          <a:xfrm>
            <a:off x="6327648" y="2516315"/>
            <a:ext cx="1508760" cy="42062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卫律劝降</a:t>
            </a:r>
            <a:endParaRPr lang="en-US" altLang="zh-CN" sz="2300" dirty="0"/>
          </a:p>
        </p:txBody>
      </p:sp>
      <p:sp>
        <p:nvSpPr>
          <p:cNvPr id="6" name="QB_5_AN.133_1#86b7ae2a7.blank?pid=d7d48f10e&amp;color=0,0,0&amp;vpa=122&amp;vtp=1"/>
          <p:cNvSpPr/>
          <p:nvPr/>
        </p:nvSpPr>
        <p:spPr>
          <a:xfrm>
            <a:off x="6281928" y="3787331"/>
            <a:ext cx="1636776" cy="54864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李陵劝降</a:t>
            </a:r>
            <a:endParaRPr lang="en-US" altLang="zh-CN" sz="2300" dirty="0"/>
          </a:p>
        </p:txBody>
      </p:sp>
      <p:sp>
        <p:nvSpPr>
          <p:cNvPr id="7" name="QB_5_AN.134_1#86b7ae2a7.blank?pid=d7d48f10e&amp;color=0,0,0&amp;vpa=123&amp;vtp=1"/>
          <p:cNvSpPr/>
          <p:nvPr/>
        </p:nvSpPr>
        <p:spPr>
          <a:xfrm>
            <a:off x="4745736" y="4912043"/>
            <a:ext cx="1280160" cy="54864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汉匈和亲</a:t>
            </a:r>
            <a:endParaRPr lang="en-US" altLang="zh-CN" sz="23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35_1#825cfaf44?pid=d7d48f10e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本文记叙了苏武出使匈奴却因变被扣留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面对威逼利诱而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的事迹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生动刻画了苏武这一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的光辉形象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颂扬了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苏武在敌人面前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富贵不能淫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贫贱不能移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威武不能屈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的浩然正气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充分肯定了他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的气节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136_1#825cfaf44.blank?pid=d7d48f10e&amp;color=0,0,0&amp;vpa=124&amp;vtp=1&amp;bbb=1&amp;hb=1"/>
          <p:cNvSpPr/>
          <p:nvPr/>
        </p:nvSpPr>
        <p:spPr>
          <a:xfrm>
            <a:off x="612648" y="1085220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守节不失</a:t>
            </a:r>
            <a:endParaRPr lang="en-US" altLang="zh-CN" sz="2800" dirty="0"/>
          </a:p>
        </p:txBody>
      </p:sp>
      <p:sp>
        <p:nvSpPr>
          <p:cNvPr id="4" name="QB_5_AN.137_1#825cfaf44.blank?pid=d7d48f10e&amp;color=0,0,0&amp;vpa=125&amp;vtp=1&amp;bbb=1"/>
          <p:cNvSpPr/>
          <p:nvPr/>
        </p:nvSpPr>
        <p:spPr>
          <a:xfrm>
            <a:off x="6490367" y="17329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爱国志士</a:t>
            </a:r>
            <a:endParaRPr lang="en-US" altLang="zh-CN" sz="2800" dirty="0"/>
          </a:p>
        </p:txBody>
      </p:sp>
      <p:sp>
        <p:nvSpPr>
          <p:cNvPr id="5" name="QB_5_AN.138_1#825cfaf44.blank?pid=d7d48f10e&amp;color=0,0,0&amp;vpa=126&amp;vtp=1&amp;bbb=1"/>
          <p:cNvSpPr/>
          <p:nvPr/>
        </p:nvSpPr>
        <p:spPr>
          <a:xfrm>
            <a:off x="3112167" y="30283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宁死不屈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c4525af5.fixed?pid=641a4a1cb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3#dc4525af5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13c5d62a4?pid=dc4525af5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学校拟举办以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“对话历史人物，坚定人生信念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为主题的校园艺术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文化活动大赛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，你所在的班级拟拍摄微电影《永远的苏武》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参加比赛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并分为编剧组和演员组来进行准备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。作为编剧和演员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需要深入了解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苏武的故事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，来完善剧本和进行演绎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使电影更加生动和具有教育意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。请对课文《苏武传》进行研讨，为微电影拍摄做足准备。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89b1c8bd?pid=dc4525af5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初识苏武·了解主要经历</a:t>
            </a:r>
            <a:endParaRPr lang="en-US" altLang="zh-CN" sz="3000" dirty="0"/>
          </a:p>
        </p:txBody>
      </p:sp>
      <p:sp>
        <p:nvSpPr>
          <p:cNvPr id="3" name="QB_6_BD.139_1#6728c039f?sp=1&amp;pid=63e5a2319&amp;color=0,0,0&amp;vtp=1&amp;bbb=1&amp;hb=1"/>
          <p:cNvSpPr/>
          <p:nvPr/>
        </p:nvSpPr>
        <p:spPr>
          <a:xfrm>
            <a:off x="612648" y="1115647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按时间顺序来梳理课文中苏武的主要经历，标注时间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主要事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，注意前后顺序。（6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B_6_BD.139_2#6728c039f?colgroup=9,19&amp;pid=63e5a2319&amp;color=0,0,0&amp;vtp=1&amp;bt=1&amp;bbb=1"/>
          <p:cNvGraphicFramePr>
            <a:graphicFrameLocks noGrp="1"/>
          </p:cNvGraphicFramePr>
          <p:nvPr/>
        </p:nvGraphicFramePr>
        <p:xfrm>
          <a:off x="612648" y="466344"/>
          <a:ext cx="10954512" cy="5460620"/>
        </p:xfrm>
        <a:graphic>
          <a:graphicData uri="http://schemas.openxmlformats.org/drawingml/2006/table">
            <a:tbl>
              <a:tblPr/>
              <a:tblGrid>
                <a:gridCol w="3611880"/>
                <a:gridCol w="7342632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主要事件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天汉元年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持节送匈奴使者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卫律劝降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苏武自杀被救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五六年后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三余年后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十余年后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始元六年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6_AN.140_1#6728c039f.blank?pid=63e5a2319&amp;color=0,0,0&amp;vpa=127&amp;vtp=1&amp;bbb=1"/>
          <p:cNvSpPr/>
          <p:nvPr/>
        </p:nvSpPr>
        <p:spPr>
          <a:xfrm>
            <a:off x="4649746" y="1696466"/>
            <a:ext cx="561657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匈奴内乱，牵连苏武，苏武欲自杀</a:t>
            </a:r>
            <a:endParaRPr lang="en-US" altLang="zh-CN" sz="2800" dirty="0"/>
          </a:p>
        </p:txBody>
      </p:sp>
      <p:sp>
        <p:nvSpPr>
          <p:cNvPr id="4" name="QB_6_AN.141_1#6728c039f.blank?pid=63e5a2319&amp;color=0,0,0&amp;vpa=128&amp;vtp=1&amp;bbb=1"/>
          <p:cNvSpPr/>
          <p:nvPr/>
        </p:nvSpPr>
        <p:spPr>
          <a:xfrm>
            <a:off x="4662446" y="2881186"/>
            <a:ext cx="38306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被囚于北海，持节牧羊</a:t>
            </a:r>
            <a:endParaRPr lang="en-US" altLang="zh-CN" sz="2800" dirty="0"/>
          </a:p>
        </p:txBody>
      </p:sp>
      <p:sp>
        <p:nvSpPr>
          <p:cNvPr id="5" name="QB_6_AN.142_1#6728c039f.blank?pid=63e5a2319&amp;color=0,0,0&amp;vpa=129&amp;vtp=1&amp;bbb=1"/>
          <p:cNvSpPr/>
          <p:nvPr/>
        </p:nvSpPr>
        <p:spPr>
          <a:xfrm>
            <a:off x="4662446" y="3473546"/>
            <a:ext cx="41878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遇单于弟於靬王，得衣食</a:t>
            </a:r>
            <a:endParaRPr lang="en-US" altLang="zh-CN" sz="2800" dirty="0"/>
          </a:p>
        </p:txBody>
      </p:sp>
      <p:sp>
        <p:nvSpPr>
          <p:cNvPr id="6" name="QB_6_AN.143_1#6728c039f.blank?pid=63e5a2319&amp;color=0,0,0&amp;vpa=130&amp;vtp=1&amp;bbb=1"/>
          <p:cNvSpPr/>
          <p:nvPr/>
        </p:nvSpPr>
        <p:spPr>
          <a:xfrm>
            <a:off x="4662446" y="4091782"/>
            <a:ext cx="41878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於靬王死后，苏武复穷厄</a:t>
            </a:r>
            <a:endParaRPr lang="en-US" altLang="zh-CN" sz="2800" dirty="0"/>
          </a:p>
        </p:txBody>
      </p:sp>
      <p:sp>
        <p:nvSpPr>
          <p:cNvPr id="7" name="QB_6_AN.144_1#6728c039f.blank?pid=63e5a2319&amp;color=0,0,0&amp;vpa=131&amp;vtp=1&amp;bbb=1"/>
          <p:cNvSpPr/>
          <p:nvPr/>
        </p:nvSpPr>
        <p:spPr>
          <a:xfrm>
            <a:off x="4662446" y="4710018"/>
            <a:ext cx="347345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李陵劝降，苏武不受</a:t>
            </a:r>
            <a:endParaRPr lang="en-US" altLang="zh-CN" sz="2800" dirty="0"/>
          </a:p>
        </p:txBody>
      </p:sp>
      <p:sp>
        <p:nvSpPr>
          <p:cNvPr id="8" name="QB_6_AN.145_1#6728c039f.blank?pid=63e5a2319&amp;color=0,0,0&amp;vpa=132&amp;vtp=1&amp;bbb=1"/>
          <p:cNvSpPr/>
          <p:nvPr/>
        </p:nvSpPr>
        <p:spPr>
          <a:xfrm>
            <a:off x="4840246" y="5328254"/>
            <a:ext cx="365125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苏武归汉（每处1分）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e66c467d.fixed?pid=641a4a1cb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3#ee66c467d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6_1#a57e35c25?pid=63e5a2319&amp;color=0,0,0&amp;mp=1&amp;vtp=1&amp;bt=1&amp;bbb=1&amp;hb=1"/>
          <p:cNvSpPr/>
          <p:nvPr/>
        </p:nvSpPr>
        <p:spPr>
          <a:xfrm>
            <a:off x="612648" y="46634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把课本中的人物分为两大阵营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、②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AN.147_1#a57e35c25.blank?pid=63e5a2319&amp;color=0,0,0&amp;mp=1&amp;vpa=133&amp;vtp=1&amp;bbb=1"/>
          <p:cNvSpPr/>
          <p:nvPr/>
        </p:nvSpPr>
        <p:spPr>
          <a:xfrm>
            <a:off x="6490367" y="4358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苏武、常惠</a:t>
            </a:r>
            <a:endParaRPr lang="en-US" altLang="zh-CN" sz="2800" dirty="0"/>
          </a:p>
        </p:txBody>
      </p:sp>
      <p:sp>
        <p:nvSpPr>
          <p:cNvPr id="4" name="QB_6_AN.148_1#a57e35c25.blank?pid=63e5a2319&amp;color=0,0,0&amp;mp=1&amp;vpa=134&amp;vtp=1&amp;bbb=1&amp;hb=1"/>
          <p:cNvSpPr/>
          <p:nvPr/>
        </p:nvSpPr>
        <p:spPr>
          <a:xfrm>
            <a:off x="612648" y="435864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卫律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李陵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、张胜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（每处1分）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c16f6bee?pid=dc4525af5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对话苏武·感受人格魅力</a:t>
            </a:r>
            <a:endParaRPr lang="en-US" altLang="zh-CN" sz="3000" dirty="0"/>
          </a:p>
        </p:txBody>
      </p:sp>
      <p:sp>
        <p:nvSpPr>
          <p:cNvPr id="3" name="QB_5_BD.315_1#e4b840645?sp=1&amp;pid=5c16f6bee&amp;color=0,0,0&amp;vtp=1&amp;bbb=1&amp;hb=1&amp;hltap=1"/>
          <p:cNvSpPr/>
          <p:nvPr/>
        </p:nvSpPr>
        <p:spPr>
          <a:xfrm>
            <a:off x="612648" y="111564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卫律是怎样劝降苏武的？由此可见他是一个怎样的人？（5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316_1#e4b840645?sp=1&amp;pid=5c16f6bee&amp;color=0,0,0&amp;vtp=1&amp;bbb=1&amp;hb=1&amp;hla=1"/>
          <p:cNvSpPr/>
          <p:nvPr/>
        </p:nvSpPr>
        <p:spPr>
          <a:xfrm>
            <a:off x="612648" y="1743027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1）①首先，他“威吓”苏武，用杀死虞常的行为企图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杀鸡儆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”，结果却只是吓倒了张胜。②接着，他又用死亡来威胁苏武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企图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迫使苏武投降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，但苏武毫不畏惧。③最后，“利诱”苏武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想用荣华富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贵打动苏武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，苏武不为所动，他恼羞成怒，悻悻离去。（每点1分）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2）卫律是一个气焰嚣张、傲慢自大、阴险狡诈、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卖国求荣的小人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50_1#41d84d516?sp=1&amp;pid=5c16f6bee&amp;color=0,0,0&amp;vtp=1&amp;bt=1&amp;bbb=1&amp;hb=1"/>
          <p:cNvSpPr/>
          <p:nvPr/>
        </p:nvSpPr>
        <p:spPr>
          <a:xfrm>
            <a:off x="612648" y="468000"/>
            <a:ext cx="10963656" cy="248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对比的恰当使用，可以凸显人物性格。《苏武传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在对比手法的运用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，极为自如。请同学们对此进行分析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看看文中对比手法的使用凸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显了苏武怎样的性格特征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张胜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VS苏武</a:t>
            </a:r>
            <a:endParaRPr lang="en-US" altLang="zh-CN" sz="2800" dirty="0"/>
          </a:p>
        </p:txBody>
      </p:sp>
      <p:graphicFrame>
        <p:nvGraphicFramePr>
          <p:cNvPr id="45" name="QB_5_BD.150_2#41d84d516?colgroup=15,13&amp;pid=5c16f6bee&amp;color=0,0,0&amp;vtp=1&amp;bbb=1&amp;hb=1"/>
          <p:cNvGraphicFramePr>
            <a:graphicFrameLocks noGrp="1"/>
          </p:cNvGraphicFramePr>
          <p:nvPr/>
        </p:nvGraphicFramePr>
        <p:xfrm>
          <a:off x="612648" y="3061340"/>
          <a:ext cx="10945368" cy="2993836"/>
        </p:xfrm>
        <a:graphic>
          <a:graphicData uri="http://schemas.openxmlformats.org/drawingml/2006/table">
            <a:tbl>
              <a:tblPr/>
              <a:tblGrid>
                <a:gridCol w="5916168"/>
                <a:gridCol w="5029200"/>
              </a:tblGrid>
              <a:tr h="6090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7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张胜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7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苏武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24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轻率地答应虞常的请求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事情败露后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又叛变投降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目光短浅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鲁莽轻率</a:t>
                      </a:r>
                      <a:r>
                        <a:rPr lang="en-US" altLang="zh-CN" sz="2800" b="0" i="0" spc="-10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0" i="0" spc="-10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7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寡智少谋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贪生怕死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效果：突出苏武的深明大义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临危不惧以及对国家高度负责的责任感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4" name="QB_5_AN.151_1#41d84d516.blank?pid=5c16f6bee&amp;color=0,0,0&amp;vpa=135&amp;vtp=1&amp;bbb=1&amp;hb=1"/>
          <p:cNvSpPr/>
          <p:nvPr/>
        </p:nvSpPr>
        <p:spPr>
          <a:xfrm>
            <a:off x="6600816" y="3668336"/>
            <a:ext cx="4902200" cy="184346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44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清醒地认识到使节行为不当会使国家蒙辱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两次自杀求死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，欲以死殉节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52_1#41d84d516?pid=5c16f6bee&amp;color=0,0,0&amp;mp=1&amp;vtp=1&amp;bt=1&amp;bbb=1"/>
          <p:cNvSpPr/>
          <p:nvPr/>
        </p:nvSpPr>
        <p:spPr>
          <a:xfrm>
            <a:off x="612648" y="466344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卫律VS苏武</a:t>
            </a:r>
            <a:endParaRPr lang="en-US" altLang="zh-CN" sz="2800" dirty="0"/>
          </a:p>
        </p:txBody>
      </p:sp>
      <p:graphicFrame>
        <p:nvGraphicFramePr>
          <p:cNvPr id="46" name="QB_5_BD.152_2#41d84d516?colgroup=15,13&amp;pid=5c16f6bee&amp;color=0,0,0&amp;mp=1&amp;vtp=1&amp;bbb=1&amp;hb=1"/>
          <p:cNvGraphicFramePr>
            <a:graphicFrameLocks noGrp="1"/>
          </p:cNvGraphicFramePr>
          <p:nvPr/>
        </p:nvGraphicFramePr>
        <p:xfrm>
          <a:off x="612648" y="1172337"/>
          <a:ext cx="10945368" cy="4073652"/>
        </p:xfrm>
        <a:graphic>
          <a:graphicData uri="http://schemas.openxmlformats.org/drawingml/2006/table">
            <a:tbl>
              <a:tblPr/>
              <a:tblGrid>
                <a:gridCol w="5916168"/>
                <a:gridCol w="5029200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卫律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苏武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244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出使匈奴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后因怕受牵连而叛国投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成为单于亲信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欲劝降苏武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卖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国求荣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阴险狡诈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气焰嚣张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不可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一世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效果：突出苏武威武不屈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富贵不淫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一身正气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光明磊落的爱国情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4" name="QB_5_AN.153_1#41d84d516.blank?pid=5c16f6bee&amp;color=0,0,0&amp;mp=1&amp;vpa=136&amp;vtp=1&amp;bbb=1&amp;hb=1"/>
          <p:cNvSpPr/>
          <p:nvPr/>
        </p:nvSpPr>
        <p:spPr>
          <a:xfrm>
            <a:off x="6600816" y="2095468"/>
            <a:ext cx="4902200" cy="1664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面对卫律剑斩虞常的威吓、高官厚禄的利诱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不得复见的逼迫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，苏武不动、不应、责骂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54_1#41d84d516?pid=5c16f6bee&amp;color=0,0,0&amp;mp=1&amp;vtp=1&amp;bt=1&amp;bbb=1"/>
          <p:cNvSpPr/>
          <p:nvPr/>
        </p:nvSpPr>
        <p:spPr>
          <a:xfrm>
            <a:off x="612648" y="466344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李陵VS苏武</a:t>
            </a:r>
            <a:endParaRPr lang="en-US" altLang="zh-CN" sz="2800" dirty="0"/>
          </a:p>
        </p:txBody>
      </p:sp>
      <p:graphicFrame>
        <p:nvGraphicFramePr>
          <p:cNvPr id="47" name="QB_5_BD.154_2#41d84d516?colgroup=14,15&amp;pid=5c16f6bee&amp;color=0,0,0&amp;mp=1&amp;vtp=1&amp;bbb=1&amp;hb=1"/>
          <p:cNvGraphicFramePr>
            <a:graphicFrameLocks noGrp="1"/>
          </p:cNvGraphicFramePr>
          <p:nvPr/>
        </p:nvGraphicFramePr>
        <p:xfrm>
          <a:off x="612648" y="1172337"/>
          <a:ext cx="10945368" cy="4073652"/>
        </p:xfrm>
        <a:graphic>
          <a:graphicData uri="http://schemas.openxmlformats.org/drawingml/2006/table">
            <a:tbl>
              <a:tblPr/>
              <a:tblGrid>
                <a:gridCol w="5248656"/>
                <a:gridCol w="5696712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李陵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苏武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244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战败而降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为一己之私而叛国</a:t>
                      </a:r>
                      <a:r>
                        <a:rPr lang="en-US" altLang="zh-CN" sz="2800" b="0" i="0" spc="-10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0" i="0" spc="-10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受命劝降苏武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懦弱卑怯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意志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矛盾痛苦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尚未完全泯灭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爱国之情和羞愧之心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效果：突出苏武以国家的利益为先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忠贞不渝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坚忍不拔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无怨无悔</a:t>
                      </a:r>
                      <a:endParaRPr lang="en-US" altLang="zh-CN" sz="2800" b="0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的爱国情怀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4" name="QB_5_AN.155_1#41d84d516.blank?pid=5c16f6bee&amp;color=0,0,0&amp;mp=1&amp;vpa=137&amp;vtp=1&amp;bbb=1&amp;hb=1"/>
          <p:cNvSpPr/>
          <p:nvPr/>
        </p:nvSpPr>
        <p:spPr>
          <a:xfrm>
            <a:off x="5933304" y="1816068"/>
            <a:ext cx="5569712" cy="221894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面对李陵的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“动之以情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晓之以理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”，苏武针锋相对，保持距离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剖白心迹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，表明立场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反而让李陵羞愧万分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（每点2分）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37ce22e8?pid=5c16f6bee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对比鲜明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，形象生动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是把具有明显差异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矛盾或对立的两个方面放在一篇文章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中进行比较的手法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在比较中可以突出差异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展示矛盾或直接对立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突出人物的形象特征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刻画鲜明的人物形象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下面从两个方面谈谈如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何运用对比手法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37ce22e8?pid=5c16f6bee&amp;color=0,0,0&amp;vtp=1&amp;bt=1&amp;bbb=1&amp;hb=1"/>
          <p:cNvSpPr/>
          <p:nvPr/>
        </p:nvSpPr>
        <p:spPr>
          <a:xfrm>
            <a:off x="612648" y="468000"/>
            <a:ext cx="10963656" cy="558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自比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就是将一个事物的对立点进行对比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可分为两种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一是将一个事物的两个方面进行对比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这两个方面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可以是这一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个人的两个特点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巴黎圣母院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中的主人公卡西莫多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他是一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个相貌丑陋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心地善良的人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小说里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作者将人物的外表与内心两个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方面进行了对比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让卡西莫多的形象更突出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二是将一个事物的前后情况进行对比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孔乙己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不仅对孔乙己的外貌进行了前后对比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而且对孔乙己的动作进行了前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先前的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排出九文大钱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与后来的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摸出四文大钱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形成鲜明对比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让读者很容易就明白了孔乙己由摆阔到穷困潦倒的处境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37ce22e8?pid=5c16f6bee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就是将一个事物同另一个事物进行对比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因差异性大而使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各自的特点更突出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我们在写作文时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如果要突出某同学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快节奏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的学习特点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可写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慢吞吞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的同学与之对比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能收到更好的效果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af8e335c?pid=dc4525af5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塑造形象·于细微处绘精神</a:t>
            </a:r>
            <a:endParaRPr lang="en-US" altLang="zh-CN" sz="3000" dirty="0"/>
          </a:p>
        </p:txBody>
      </p:sp>
      <p:sp>
        <p:nvSpPr>
          <p:cNvPr id="3" name="QB_5_BD.315_1#180619f48?sp=1&amp;pid=3af8e335c&amp;color=0,0,0&amp;vtp=1&amp;bbb=1&amp;hb=1&amp;hltap=1"/>
          <p:cNvSpPr/>
          <p:nvPr/>
        </p:nvSpPr>
        <p:spPr>
          <a:xfrm>
            <a:off x="612648" y="111564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请你依据课文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说说作者是如何运用典型的环境描写和细节描写来刻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画苏武的形象的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316_1#180619f48?sp=1&amp;pid=3af8e335c&amp;color=0,0,0&amp;vtp=1&amp;bbb=1&amp;hb=1&amp;hla=1"/>
          <p:cNvSpPr/>
          <p:nvPr/>
        </p:nvSpPr>
        <p:spPr>
          <a:xfrm>
            <a:off x="612648" y="2383107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运用典型的环境描写，烘托人物性格。社会环境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苏武的周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围有操生杀予夺之权的单于和卫律的屠刀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有贪生怕死的副使张胜的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，有曾为同僚、朋友的李陵声泪俱下的劝降。自然环境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在冰天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、廪食不至的北海，苏武被置于死地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这些典型环境使人物尽展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其忠贞不贰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、义不受辱的品格。②“单于使卫律召武受辞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”,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苏武不愿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6_1#180619f48?sp=1&amp;pid=3af8e335c&amp;color=0,0,0&amp;vtp=1&amp;bbb=1&amp;hb=1&amp;hltap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5_1#180619f48?sp=1&amp;pid=3af8e335c&amp;color=0,0,0&amp;vtp=1&amp;bbb=1&amp;hb=1&amp;hla=1"/>
          <p:cNvSpPr/>
          <p:nvPr/>
        </p:nvSpPr>
        <p:spPr>
          <a:xfrm>
            <a:off x="612648" y="4426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屈节辱命”,于是“引佩刀自刺”；苏武被置于地坎煴火之上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气绝半日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才复息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。这些细节描写既表现了情节的紧张，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又突出了苏武的形象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苏武引刀自刺后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，“卫律惊，自抱持武”“惠等哭，舆归营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单于壮其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”。这一“惊”、一“哭”、一“壮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的细节描写充分表现出苏武的宁死不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b6668146?pid=ee66c467d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200" dirty="0"/>
          </a:p>
        </p:txBody>
      </p:sp>
      <p:pic>
        <p:nvPicPr>
          <p:cNvPr id="3" name="P_5_BD#b277a3e30?htil=1&amp;pid=8b6668146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7470" y="1211030"/>
            <a:ext cx="232257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b277a3e30?htil=1&amp;pid=8b6668146&amp;color=0,0,0&amp;vtp=1&amp;bbb=1&amp;hb=1&amp;hs=1"/>
          <p:cNvSpPr/>
          <p:nvPr/>
        </p:nvSpPr>
        <p:spPr>
          <a:xfrm>
            <a:off x="612648" y="1174454"/>
            <a:ext cx="8513064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班固（32—92），字孟坚，扶风安陵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今陕西咸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阳东北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）人，东汉史学家、文学家。《后汉书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称他 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年九岁，能属文诵诗赋，及长，遂博贯载籍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九流百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家之言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，无不穷究。所学无常师，不为章句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举大义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”。其父班彪作《史记后传》，补写《史记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以后</a:t>
            </a:r>
            <a:endParaRPr lang="en-US" altLang="zh-CN" sz="2800" dirty="0"/>
          </a:p>
        </p:txBody>
      </p:sp>
      <p:sp>
        <p:nvSpPr>
          <p:cNvPr id="5" name="P_5_BD#b277a3e30?htil=1&amp;pid=8b6668146&amp;color=0,0,0&amp;vtp=1&amp;bbb=1&amp;hb=1&amp;hs=1"/>
          <p:cNvSpPr/>
          <p:nvPr/>
        </p:nvSpPr>
        <p:spPr>
          <a:xfrm>
            <a:off x="611994" y="4430723"/>
            <a:ext cx="10968012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西汉的历史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，未成而故。班固立志继承父业，在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史记后传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的基础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，进一步广搜材料，编写《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汉书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0ca84833?pid=dc4525af5&amp;color=0,173,163&amp;vtp=1&amp;bt=1&amp;bbb=1"/>
          <p:cNvSpPr/>
          <p:nvPr/>
        </p:nvSpPr>
        <p:spPr>
          <a:xfrm>
            <a:off x="612648" y="466344"/>
            <a:ext cx="10963656" cy="66751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任务四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精研语言·于文字中见精神</a:t>
            </a:r>
            <a:endParaRPr lang="en-US" altLang="zh-CN" sz="3000" dirty="0"/>
          </a:p>
        </p:txBody>
      </p:sp>
      <p:sp>
        <p:nvSpPr>
          <p:cNvPr id="3" name="QB_5_BD.315_1#54a9da73e?sp=1&amp;pid=00ca84833&amp;color=0,0,0&amp;vtp=1&amp;bbb=1&amp;hb=1&amp;hltap=1"/>
          <p:cNvSpPr/>
          <p:nvPr/>
        </p:nvSpPr>
        <p:spPr>
          <a:xfrm>
            <a:off x="612648" y="1111712"/>
            <a:ext cx="10963656" cy="508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5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本文是如何运用典型语言来塑造苏武的形象的？请举一例说明。（3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316_1#54a9da73e?sp=1&amp;pid=00ca84833&amp;color=0,0,0&amp;vtp=1&amp;bbb=1&amp;hb=1&amp;hla=1"/>
          <p:cNvSpPr/>
          <p:nvPr/>
        </p:nvSpPr>
        <p:spPr>
          <a:xfrm>
            <a:off x="612648" y="1722012"/>
            <a:ext cx="10963656" cy="444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示例1）卫律以自己为例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企图以投降后获得的荣华富贵来劝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说苏武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，没想到苏武却趁此机会斥责卫律叛国降敌，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给对方以震慑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汝为人臣子，不顾恩义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匈奴之祸，从我始矣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这段铿锵有力的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警告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，使得匈奴不敢轻举妄动。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示例2）面对李陵推心置腹的劝降，苏武锋芒虽敛，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但字字千钧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常愿肝脑涂地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愿勿复再言！”这些语言描写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使苏武的形象更加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鲜明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，其坚定的信念着实令人钦佩。（3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5_1#b8cef9ab2?sp=1&amp;pid=00ca84833&amp;color=0,0,0&amp;vtp=1&amp;bt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李陵是怎样劝说苏武的？（5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6_1#b8cef9ab2?sp=1&amp;pid=00ca84833&amp;color=0,0,0&amp;vtp=1&amp;bt=1&amp;bbb=1&amp;hb=1&amp;hla=1"/>
          <p:cNvSpPr/>
          <p:nvPr/>
        </p:nvSpPr>
        <p:spPr>
          <a:xfrm>
            <a:off x="612648" y="109538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动之以情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，晓之以理。（2分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先向苏武说明他在北海牧羊最终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不得归汉的情况下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，对汉朝的信义是没有人能知道的。（1分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接着告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诉其家人的不幸遭遇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，断其思亲之念。然后说自己投降的经历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拉近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与苏武的关系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，瓦解苏武的心理防线。（1分）最后讲汉朝的现状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皇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帝年老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，法令无常，不值得为其守节，断其忠君之想。推心置腹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委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婉通情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。（1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4efef154?pid=dc4525af5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任务五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推介宣传·于精彩处显艺术</a:t>
            </a:r>
            <a:endParaRPr lang="en-US" altLang="zh-CN" sz="3000" dirty="0"/>
          </a:p>
        </p:txBody>
      </p:sp>
      <p:sp>
        <p:nvSpPr>
          <p:cNvPr id="3" name="QB_5_BD.315_1#532d4c887?sp=1&amp;pid=b4efef154&amp;color=0,0,0&amp;vtp=1&amp;bbb=1&amp;hb=1&amp;hltap=1"/>
          <p:cNvSpPr/>
          <p:nvPr/>
        </p:nvSpPr>
        <p:spPr>
          <a:xfrm>
            <a:off x="612648" y="1115647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请为苏武写一则推介语（或其事，或其人，或其志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至少运用两种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修辞手法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，不超过80个字。（6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316_1#532d4c887?sp=1&amp;pid=b4efef154&amp;color=0,0,0&amp;vtp=1&amp;bbb=1&amp;hb=1&amp;hla=1"/>
          <p:cNvSpPr/>
          <p:nvPr/>
        </p:nvSpPr>
        <p:spPr>
          <a:xfrm>
            <a:off x="612648" y="2383107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示例）子卿受令使匈奴，大义不受辱，漫漫十九载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北海牧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，望断归国路。威逼利诱不降胡，持节扬风骨，悠悠两千年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何谓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忠义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？大汉有苏武。（修辞手法2分，内容4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99719446?pid=dc4525af5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5_BD.315_1#4f64d32be?sp=1&amp;pid=799719446&amp;color=0,0,0&amp;vtp=1&amp;bbb=1&amp;hb=1&amp;hltap=1"/>
          <p:cNvSpPr/>
          <p:nvPr/>
        </p:nvSpPr>
        <p:spPr>
          <a:xfrm>
            <a:off x="612648" y="95402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学习本课后，同学们展开了“什么是真正值得提倡的忠诚？”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的讨论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有人认为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，苏武的这种忠诚是“愚忠”，他这种一味地服从君主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为君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主作无谓牺牲的行为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，不值得提倡。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他们认为真正的忠诚是忠于国家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忠于人民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，而非忠于君主。请你就这个问题阐述自己的观点。（6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316_1#4f64d32be?sp=1&amp;pid=799719446&amp;color=0,0,0&amp;vtp=1&amp;bbb=1&amp;hb=1&amp;hla=1"/>
          <p:cNvSpPr/>
          <p:nvPr/>
        </p:nvSpPr>
        <p:spPr>
          <a:xfrm>
            <a:off x="612648" y="3501644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示例1）苏武的忠诚里有愚忠的成分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比如李陵劝降时曾经提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到苏武的两个兄弟尽心为国却惨死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但苏武坚持认为汉武帝对他们父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子有提拔之恩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，因此愿意为皇帝肝脑涂地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皇帝的知遇之恩固然应该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感激报答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，但兄弟的惨死也不应该回避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皇帝的恩情不能抵消其对苏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6_1#4f64d32be?sp=1&amp;pid=799719446&amp;color=0,0,0&amp;vtp=1&amp;bbb=1&amp;hb=1&amp;hltap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5_1#4f64d32be?sp=1&amp;pid=799719446&amp;color=0,0,0&amp;vtp=1&amp;bbb=1&amp;hb=1&amp;hla=1"/>
          <p:cNvSpPr/>
          <p:nvPr/>
        </p:nvSpPr>
        <p:spPr>
          <a:xfrm>
            <a:off x="612648" y="4426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武亲人的伤害之过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，该报的恩要报，该争取的权利也要争取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这就是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我们现在所说的权利与义务的问题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示例2）苏武的身份是汉使，他代表的是汉朝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因此他的坚守不仅是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对汉武帝的忠诚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，更是对汉朝的忠诚。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他维护的是自己国家的利益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具有深远的政治意义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。苏武在匈奴十九年而不屈服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展现了高尚的人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格和强大的精神力量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87d9d13a.fixed?pid=641a4a1cb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3#a87d9d13a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61_1#0b92c7ab1?sp=1&amp;pid=a87d9d13a&amp;color=0,0,0&amp;vtp=1&amp;bt=1&amp;bbb=1&amp;h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屈原与苏武都是中国历史上伟大的爱国者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请写出他们的生活时代和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官职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，概括出他们的爱国事迹和爱国精神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并概括出他们相同的精神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品质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，填写表格。（9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58" name="QB_4_BD.161_2#0b92c7ab1?colgroup=5,13,10&amp;pid=a87d9d13a&amp;color=0,0,0&amp;vtp=1&amp;bbb=1"/>
          <p:cNvGraphicFramePr>
            <a:graphicFrameLocks noGrp="1"/>
          </p:cNvGraphicFramePr>
          <p:nvPr/>
        </p:nvGraphicFramePr>
        <p:xfrm>
          <a:off x="612648" y="2515240"/>
          <a:ext cx="10936224" cy="1854708"/>
        </p:xfrm>
        <a:graphic>
          <a:graphicData uri="http://schemas.openxmlformats.org/drawingml/2006/table">
            <a:tbl>
              <a:tblPr/>
              <a:tblGrid>
                <a:gridCol w="2112264"/>
                <a:gridCol w="5029200"/>
                <a:gridCol w="3794760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爱国者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屈原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苏武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生活时代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官职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4_AN.162_1#0b92c7ab1.blank?pid=a87d9d13a&amp;color=0,0,0&amp;vpa=138&amp;vtp=1&amp;bbb=1"/>
          <p:cNvSpPr/>
          <p:nvPr/>
        </p:nvSpPr>
        <p:spPr>
          <a:xfrm>
            <a:off x="2845331" y="3153002"/>
            <a:ext cx="240188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战国时期楚国</a:t>
            </a:r>
            <a:endParaRPr lang="en-US" altLang="zh-CN" sz="2800" dirty="0"/>
          </a:p>
        </p:txBody>
      </p:sp>
      <p:sp>
        <p:nvSpPr>
          <p:cNvPr id="5" name="QB_4_AN.163_1#0b92c7ab1.blank?pid=a87d9d13a&amp;color=0,0,0&amp;vpa=139&amp;vtp=1&amp;bbb=1"/>
          <p:cNvSpPr/>
          <p:nvPr/>
        </p:nvSpPr>
        <p:spPr>
          <a:xfrm>
            <a:off x="7836431" y="3153002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西汉</a:t>
            </a:r>
            <a:endParaRPr lang="en-US" altLang="zh-CN" sz="2800" dirty="0"/>
          </a:p>
        </p:txBody>
      </p:sp>
      <p:sp>
        <p:nvSpPr>
          <p:cNvPr id="6" name="QB_4_AN.164_1#0b92c7ab1.blank?pid=a87d9d13a&amp;color=0,0,0&amp;vpa=140&amp;vtp=1&amp;bbb=1"/>
          <p:cNvSpPr/>
          <p:nvPr/>
        </p:nvSpPr>
        <p:spPr>
          <a:xfrm>
            <a:off x="2807231" y="3771238"/>
            <a:ext cx="973138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左徒</a:t>
            </a:r>
            <a:endParaRPr lang="en-US" altLang="zh-CN" sz="2800" dirty="0"/>
          </a:p>
        </p:txBody>
      </p:sp>
      <p:sp>
        <p:nvSpPr>
          <p:cNvPr id="7" name="QB_4_AN.165_1#0b92c7ab1.blank?pid=a87d9d13a&amp;color=0,0,0&amp;vpa=141&amp;vtp=1&amp;bbb=1"/>
          <p:cNvSpPr/>
          <p:nvPr/>
        </p:nvSpPr>
        <p:spPr>
          <a:xfrm>
            <a:off x="7836431" y="3771238"/>
            <a:ext cx="133032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中郎将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QB_4_BD.166_1#0b92c7ab1?colgroup=5,13,10&amp;pid=a87d9d13a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36224" cy="2848928"/>
        </p:xfrm>
        <a:graphic>
          <a:graphicData uri="http://schemas.openxmlformats.org/drawingml/2006/table">
            <a:tbl>
              <a:tblPr/>
              <a:tblGrid>
                <a:gridCol w="2112264"/>
                <a:gridCol w="5029200"/>
                <a:gridCol w="3794760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爱国者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屈原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苏武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爱国事迹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4_AN.167_1#0b92c7ab1.blank?pid=a87d9d13a&amp;color=0,0,0&amp;mp=1&amp;vpa=142&amp;vtp=1&amp;bbb=1&amp;hb=1"/>
          <p:cNvSpPr/>
          <p:nvPr/>
        </p:nvSpPr>
        <p:spPr>
          <a:xfrm>
            <a:off x="2796912" y="1084199"/>
            <a:ext cx="4902200" cy="221894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①改革弊政，振兴楚国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与危害国家的恶势力进行斗争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流放期间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，始终忧国忧民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创作了大量诗篇来表达这种情怀</a:t>
            </a:r>
            <a:endParaRPr lang="en-US" altLang="zh-CN" sz="2800" dirty="0"/>
          </a:p>
        </p:txBody>
      </p:sp>
      <p:sp>
        <p:nvSpPr>
          <p:cNvPr id="4" name="QB_4_AN.168_1#0b92c7ab1.blank?pid=a87d9d13a&amp;color=0,0,0&amp;mp=1&amp;vpa=143&amp;vtp=1&amp;bbb=1&amp;hb=1"/>
          <p:cNvSpPr/>
          <p:nvPr/>
        </p:nvSpPr>
        <p:spPr>
          <a:xfrm>
            <a:off x="7826112" y="1363599"/>
            <a:ext cx="3667760" cy="1664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受尽威逼利诱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仍不肯投降匈奴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北海牧羊十九载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，终回汉朝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QB_4_BD.169_1#0b92c7ab1?colgroup=5,13,10&amp;pid=a87d9d13a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36224" cy="2912428"/>
        </p:xfrm>
        <a:graphic>
          <a:graphicData uri="http://schemas.openxmlformats.org/drawingml/2006/table">
            <a:tbl>
              <a:tblPr/>
              <a:tblGrid>
                <a:gridCol w="2112264"/>
                <a:gridCol w="5029200"/>
                <a:gridCol w="3794760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爱国者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屈原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苏武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爱国精神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2800" i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相同的精神</a:t>
                      </a:r>
                      <a:endParaRPr lang="en-US" altLang="zh-CN" sz="2800" b="1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品质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QB_4_AN.170_1#0b92c7ab1.blank?pid=a87d9d13a&amp;color=0,0,0&amp;mp=1&amp;vpa=144&amp;vtp=1&amp;bbb=1"/>
          <p:cNvSpPr/>
          <p:nvPr/>
        </p:nvSpPr>
        <p:spPr>
          <a:xfrm>
            <a:off x="2845331" y="1355598"/>
            <a:ext cx="347345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热爱祖国，忧国忧民</a:t>
            </a:r>
            <a:endParaRPr lang="en-US" altLang="zh-CN" sz="2800" dirty="0"/>
          </a:p>
        </p:txBody>
      </p:sp>
      <p:sp>
        <p:nvSpPr>
          <p:cNvPr id="4" name="QB_4_AN.171_1#0b92c7ab1.blank?pid=a87d9d13a&amp;color=0,0,0&amp;mp=1&amp;vpa=145&amp;vtp=1&amp;bbb=1&amp;hb=1"/>
          <p:cNvSpPr/>
          <p:nvPr/>
        </p:nvSpPr>
        <p:spPr>
          <a:xfrm>
            <a:off x="7826112" y="1088263"/>
            <a:ext cx="3667760" cy="11094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维护国家尊严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坚守民族气节</a:t>
            </a:r>
            <a:endParaRPr lang="en-US" altLang="zh-CN" sz="2800" dirty="0"/>
          </a:p>
        </p:txBody>
      </p:sp>
      <p:sp>
        <p:nvSpPr>
          <p:cNvPr id="5" name="QB_4_AN.172_1#0b92c7ab1.blank?pid=a87d9d13a&amp;color=0,0,0&amp;mp=1&amp;vpa=146&amp;vtp=1&amp;bbb=1"/>
          <p:cNvSpPr/>
          <p:nvPr/>
        </p:nvSpPr>
        <p:spPr>
          <a:xfrm>
            <a:off x="2845331" y="2502694"/>
            <a:ext cx="6508750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高尚的民族气节与家国情怀（每空1分）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15_1#1e1fc1121?sp=1&amp;pid=a87d9d13a&amp;color=0,0,0&amp;vtp=1&amp;bt=1&amp;bbb=1&amp;hb=1&amp;hltap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《左传》《史记》《汉书》等著作，巧于构思，精于剪裁，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长于表达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不仅是典范的历史著作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，也是优秀的文学作品。以《屈原列传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或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苏武传》为例，并适当拓展阅读其他史传名篇（如《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荆轲刺秦王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信陵君窃符救赵》《廉颇蔺相如列传》等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探究史传文学的叙事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艺术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，从取材特点、叙事视角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叙事顺序和人物描写等角度归纳出若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干特点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，请选择其中一个角度进行归纳，并举例说明。（4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316_1#1e1fc1121?sp=1&amp;pid=a87d9d13a&amp;color=0,0,0&amp;vtp=1&amp;bt=1&amp;bbb=1&amp;hb=1&amp;hla=1"/>
          <p:cNvSpPr/>
          <p:nvPr/>
        </p:nvSpPr>
        <p:spPr>
          <a:xfrm>
            <a:off x="612648" y="429578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示例1）取材的真实性。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历史传记只能叙写真实的历史事件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刻画真实的历史人物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，取材于史实。当然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史传文学的真实性并不等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277a3e30?htil=1&amp;pid=8b6668146&amp;color=0,0,0&amp;vtp=1&amp;bbb=1&amp;hb=1&amp;hs=1"/>
          <p:cNvSpPr/>
          <p:nvPr/>
        </p:nvSpPr>
        <p:spPr>
          <a:xfrm>
            <a:off x="611994" y="468000"/>
            <a:ext cx="10968012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后因有人告发他私改国史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被捕入狱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班固在其弟班超上书辩解后获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，后被任命为兰台令史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经过多年努力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，基本完成《汉书》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的写作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汉和帝永元元年，班固随窦宪出征匈奴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，不久窦宪因骄横获罪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班固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也受牵连被捕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，死于狱中。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班固还是东汉前期最著名的辞赋家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与司马相如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、扬雄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张衡并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“汉赋四大家”。他的代表作《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两都赋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》开创了京都赋的范例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直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接影响了后世的创作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被《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文选》列为第一篇。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代表作品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：辞赋《两都赋》《答宾戏》《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幽通赋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，诗歌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明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堂诗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》《辟雍诗》《灵台诗》等。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3_1#1e1fc1121?sp=1&amp;pid=a87d9d13a&amp;color=0,0,0&amp;vtp=1&amp;bt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于对历史的简单记录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，一些局部细节可以借助想象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联想等进行适当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的艺术加工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，但这种加工必须符合人物的性格，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符合事物发展的逻辑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《屈原列传》中，除了记载了屈原的主要人生经历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还想象了其与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渔父的对话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，这段叙述符合屈原的形象特点。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示例2）视角的“全知”。史家的叙事视角是严格遵守“全知”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观念的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叙事者对于所见所闻完全掌控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。叙事者凌驾于整个故事之上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洞悉一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，随时对人物的思想及行为进行解释和评价。如《苏武传》中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于益骄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，非汉所望也”便是叙事者对传记中人物的评价。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3_1#1e1fc1121?sp=1&amp;pid=a87d9d13a&amp;color=0,0,0&amp;vtp=1&amp;bt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示例3）一般采用时间顺序。一般认为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中国史传的叙述是比较松散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的编年史叙述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，记事大体按照年代顺序排列，如《国语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基本上是由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按时间顺序排列的一个个独立的小故事组成的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这就决定了史传文学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多采用时间顺序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，大部分是单线索纵向发展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把一场重大的历史事件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按照发生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、发展、高潮、结局的结构叙述出来。《屈原列传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》《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苏武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》《荆轲刺秦王》等均是按照时间顺序叙述的。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示例4）人物描写的艺术性。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史传文学要求刻画出人物鲜明的个性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塑造出栩栩如生的人物形象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因此要运用多种艺术手法来刻画人物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16_1#1e1fc1121?sp=1&amp;pid=a87d9d13a&amp;color=0,0,0&amp;vtp=1&amp;bt=1&amp;bbb=1&amp;hb=1&amp;hltap=1"/>
          <p:cNvSpPr/>
          <p:nvPr/>
        </p:nvSpPr>
        <p:spPr>
          <a:xfrm>
            <a:off x="612648" y="468000"/>
            <a:ext cx="10963656" cy="5727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4_AN.315_1#1e1fc1121?sp=1&amp;pid=a87d9d13a&amp;color=0,0,0&amp;vtp=1&amp;bt=1&amp;bbb=1&amp;hb=1&amp;hla=1"/>
          <p:cNvSpPr/>
          <p:nvPr/>
        </p:nvSpPr>
        <p:spPr>
          <a:xfrm>
            <a:off x="612648" y="442600"/>
            <a:ext cx="10963656" cy="5867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《苏武传》中为了表现苏武的坚贞不屈和凛然正气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作者采用了对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比反衬和侧面映衬的手法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。对比反衬，如卫律和苏武、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张胜和苏武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李陵和苏武的反正对照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；侧面映衬，如单于“壮其节”，李陵称其为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义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士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示例5）故事情节的曲折性。《荆轲刺秦王》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的故事情节跌宕起伏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场面扣人心弦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，矛盾冲突尖锐复杂。这些矛盾、冲突、斗争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都为表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现人物的性格提供了充足的空间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，具有强烈的紧张性和戏剧感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。《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武传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》中，对典型事例，作者讲究描述的生动性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如苏武受审前欲自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杀而被自己人劝止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受审时以死自明心迹又被匈奴人救活等情节曲折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跌宕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、引人入胜，把苏武百折不挠、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奋力抗争的特征描绘得逼真感人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4分，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选择其中一个角度回答即可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a5f4e385?pid=a87d9d13a&amp;color=0,173,163&amp;vtp=1&amp;bt=1&amp;bbb=1"/>
          <p:cNvSpPr/>
          <p:nvPr/>
        </p:nvSpPr>
        <p:spPr>
          <a:xfrm>
            <a:off x="612648" y="466344"/>
            <a:ext cx="10963656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B_5_BD.174_1#e8c930ed6?sp=1&amp;pid=6a5f4e385&amp;color=0,0,0&amp;vtp=1&amp;bbb=1"/>
          <p:cNvSpPr/>
          <p:nvPr/>
        </p:nvSpPr>
        <p:spPr>
          <a:xfrm>
            <a:off x="612648" y="954024"/>
            <a:ext cx="10963656" cy="5207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①栘中(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②厩监(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③数通使(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④单于(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⑤丈人行(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⑥阏氏(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⑦煴火(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⑧弋射(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⑨啮雪(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⑩旃毛(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⑪牧羝(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⑫廪食(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⑬旄节(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⑭棫阳宫(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⑮斧钺(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⑯汤镬(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41620" algn="l"/>
              </a:tabLst>
              <a:defRPr/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⑰喟然(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⑱且鞮侯(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)(</a:t>
            </a: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5_AN.175_1#e8c930ed6.bracket?pid=6a5f4e385&amp;color=0,0,0&amp;vpa=147&amp;vtp=1&amp;bbb=1"/>
          <p:cNvSpPr/>
          <p:nvPr/>
        </p:nvSpPr>
        <p:spPr>
          <a:xfrm>
            <a:off x="1765967" y="1483360"/>
            <a:ext cx="534988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yí</a:t>
            </a:r>
            <a:endParaRPr lang="en-US" altLang="zh-CN" sz="2800" dirty="0"/>
          </a:p>
        </p:txBody>
      </p:sp>
      <p:sp>
        <p:nvSpPr>
          <p:cNvPr id="5" name="QB_5_AN.176_1#e8c930ed6.bracket?pid=6a5f4e385&amp;color=0,0,0&amp;vpa=148&amp;vtp=1&amp;bbb=1"/>
          <p:cNvSpPr/>
          <p:nvPr/>
        </p:nvSpPr>
        <p:spPr>
          <a:xfrm>
            <a:off x="7133622" y="1483360"/>
            <a:ext cx="674688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jiù</a:t>
            </a:r>
            <a:endParaRPr lang="en-US" altLang="zh-CN" sz="2800" dirty="0"/>
          </a:p>
        </p:txBody>
      </p:sp>
      <p:sp>
        <p:nvSpPr>
          <p:cNvPr id="6" name="QB_5_AN.177_1#e8c930ed6.bracket?pid=6a5f4e385&amp;color=0,0,0&amp;vpa=149&amp;vtp=1&amp;bbb=1"/>
          <p:cNvSpPr/>
          <p:nvPr/>
        </p:nvSpPr>
        <p:spPr>
          <a:xfrm>
            <a:off x="2172367" y="2004060"/>
            <a:ext cx="971550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shuò</a:t>
            </a:r>
            <a:endParaRPr lang="en-US" altLang="zh-CN" sz="2800" dirty="0"/>
          </a:p>
        </p:txBody>
      </p:sp>
      <p:sp>
        <p:nvSpPr>
          <p:cNvPr id="7" name="QB_5_AN.178_1#e8c930ed6.bracket?pid=6a5f4e385&amp;color=0,0,0&amp;vpa=150&amp;vtp=1&amp;bbb=1"/>
          <p:cNvSpPr/>
          <p:nvPr/>
        </p:nvSpPr>
        <p:spPr>
          <a:xfrm>
            <a:off x="7146322" y="2004060"/>
            <a:ext cx="992188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8" name="QB_5_AN.179_1#e8c930ed6.bracket?pid=6a5f4e385&amp;color=0,0,0&amp;vpa=151&amp;vtp=1&amp;bbb=1"/>
          <p:cNvSpPr/>
          <p:nvPr/>
        </p:nvSpPr>
        <p:spPr>
          <a:xfrm>
            <a:off x="2146967" y="2524760"/>
            <a:ext cx="1030288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</a:t>
            </a: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á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nɡ</a:t>
            </a:r>
            <a:endParaRPr lang="en-US" altLang="zh-CN" sz="2800" dirty="0"/>
          </a:p>
        </p:txBody>
      </p:sp>
      <p:sp>
        <p:nvSpPr>
          <p:cNvPr id="9" name="QB_5_AN.180_1#e8c930ed6.bracket?pid=6a5f4e385&amp;color=0,0,0&amp;vpa=152&amp;vtp=1&amp;bbb=1"/>
          <p:cNvSpPr/>
          <p:nvPr/>
        </p:nvSpPr>
        <p:spPr>
          <a:xfrm>
            <a:off x="7146322" y="2524760"/>
            <a:ext cx="814388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10" name="QB_5_AN.181_1#e8c930ed6.bracket?pid=6a5f4e385&amp;color=0,0,0&amp;vpa=153&amp;vtp=1&amp;bbb=1"/>
          <p:cNvSpPr/>
          <p:nvPr/>
        </p:nvSpPr>
        <p:spPr>
          <a:xfrm>
            <a:off x="8241697" y="2524760"/>
            <a:ext cx="712788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zhī</a:t>
            </a:r>
            <a:endParaRPr lang="en-US" altLang="zh-CN" sz="2800" dirty="0"/>
          </a:p>
        </p:txBody>
      </p:sp>
      <p:sp>
        <p:nvSpPr>
          <p:cNvPr id="11" name="QB_5_AN.182_1#e8c930ed6.bracket?pid=6a5f4e385&amp;color=0,0,0&amp;vpa=154&amp;vtp=1&amp;bbb=1"/>
          <p:cNvSpPr/>
          <p:nvPr/>
        </p:nvSpPr>
        <p:spPr>
          <a:xfrm>
            <a:off x="1791367" y="3045460"/>
            <a:ext cx="833438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yūn</a:t>
            </a:r>
            <a:endParaRPr lang="en-US" altLang="zh-CN" sz="2800" dirty="0"/>
          </a:p>
        </p:txBody>
      </p:sp>
      <p:sp>
        <p:nvSpPr>
          <p:cNvPr id="12" name="QB_5_AN.183_1#e8c930ed6.bracket?pid=6a5f4e385&amp;color=0,0,0&amp;vpa=155&amp;vtp=1&amp;bbb=1"/>
          <p:cNvSpPr/>
          <p:nvPr/>
        </p:nvSpPr>
        <p:spPr>
          <a:xfrm>
            <a:off x="7108222" y="3045460"/>
            <a:ext cx="534988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yì</a:t>
            </a:r>
            <a:endParaRPr lang="en-US" altLang="zh-CN" sz="2800" dirty="0"/>
          </a:p>
        </p:txBody>
      </p:sp>
      <p:sp>
        <p:nvSpPr>
          <p:cNvPr id="13" name="QB_5_AN.184_1#e8c930ed6.bracket?pid=6a5f4e385&amp;color=0,0,0&amp;vpa=156&amp;vtp=1&amp;bbb=1"/>
          <p:cNvSpPr/>
          <p:nvPr/>
        </p:nvSpPr>
        <p:spPr>
          <a:xfrm>
            <a:off x="1765967" y="3566160"/>
            <a:ext cx="712788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niè</a:t>
            </a:r>
            <a:endParaRPr lang="en-US" altLang="zh-CN" sz="2800" dirty="0"/>
          </a:p>
        </p:txBody>
      </p:sp>
      <p:sp>
        <p:nvSpPr>
          <p:cNvPr id="14" name="QB_5_AN.185_1#e8c930ed6.bracket?pid=6a5f4e385&amp;color=0,0,0&amp;vpa=157&amp;vtp=1&amp;bbb=1"/>
          <p:cNvSpPr/>
          <p:nvPr/>
        </p:nvSpPr>
        <p:spPr>
          <a:xfrm>
            <a:off x="7146322" y="3566160"/>
            <a:ext cx="992188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15" name="QB_5_AN.186_1#e8c930ed6.bracket?pid=6a5f4e385&amp;color=0,0,0&amp;vpa=158&amp;vtp=1&amp;bbb=1"/>
          <p:cNvSpPr/>
          <p:nvPr/>
        </p:nvSpPr>
        <p:spPr>
          <a:xfrm>
            <a:off x="1824704" y="4086860"/>
            <a:ext cx="555625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dī</a:t>
            </a:r>
            <a:endParaRPr lang="en-US" altLang="zh-CN" sz="2800" dirty="0"/>
          </a:p>
        </p:txBody>
      </p:sp>
      <p:sp>
        <p:nvSpPr>
          <p:cNvPr id="16" name="QB_5_AN.187_1#e8c930ed6.bracket?pid=6a5f4e385&amp;color=0,0,0&amp;vpa=159&amp;vtp=1&amp;bbb=1"/>
          <p:cNvSpPr/>
          <p:nvPr/>
        </p:nvSpPr>
        <p:spPr>
          <a:xfrm>
            <a:off x="7205059" y="4086860"/>
            <a:ext cx="654050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lǐn</a:t>
            </a:r>
            <a:endParaRPr lang="en-US" altLang="zh-CN" sz="2800" dirty="0"/>
          </a:p>
        </p:txBody>
      </p:sp>
      <p:sp>
        <p:nvSpPr>
          <p:cNvPr id="17" name="QB_5_AN.188_1#e8c930ed6.bracket?pid=6a5f4e385&amp;color=0,0,0&amp;vpa=160&amp;vtp=1&amp;bbb=1"/>
          <p:cNvSpPr/>
          <p:nvPr/>
        </p:nvSpPr>
        <p:spPr>
          <a:xfrm>
            <a:off x="1824704" y="4607560"/>
            <a:ext cx="912813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18" name="QB_5_AN.189_1#e8c930ed6.bracket?pid=6a5f4e385&amp;color=0,0,0&amp;vpa=161&amp;vtp=1&amp;bbb=1"/>
          <p:cNvSpPr/>
          <p:nvPr/>
        </p:nvSpPr>
        <p:spPr>
          <a:xfrm>
            <a:off x="7573359" y="4607560"/>
            <a:ext cx="635000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yù</a:t>
            </a:r>
            <a:endParaRPr lang="en-US" altLang="zh-CN" sz="2800" dirty="0"/>
          </a:p>
        </p:txBody>
      </p:sp>
      <p:sp>
        <p:nvSpPr>
          <p:cNvPr id="19" name="QB_5_AN.190_1#e8c930ed6.bracket?pid=6a5f4e385&amp;color=0,0,0&amp;vpa=162&amp;vtp=1&amp;bbb=1"/>
          <p:cNvSpPr/>
          <p:nvPr/>
        </p:nvSpPr>
        <p:spPr>
          <a:xfrm>
            <a:off x="1888204" y="5128260"/>
            <a:ext cx="792163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yuè</a:t>
            </a:r>
            <a:endParaRPr lang="en-US" altLang="zh-CN" sz="2800" dirty="0"/>
          </a:p>
        </p:txBody>
      </p:sp>
      <p:sp>
        <p:nvSpPr>
          <p:cNvPr id="20" name="QB_5_AN.191_1#e8c930ed6.bracket?pid=6a5f4e385&amp;color=0,0,0&amp;vpa=163&amp;vtp=1&amp;bbb=1"/>
          <p:cNvSpPr/>
          <p:nvPr/>
        </p:nvSpPr>
        <p:spPr>
          <a:xfrm>
            <a:off x="7205059" y="5128260"/>
            <a:ext cx="833438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huò</a:t>
            </a:r>
            <a:endParaRPr lang="en-US" altLang="zh-CN" sz="2800" dirty="0"/>
          </a:p>
        </p:txBody>
      </p:sp>
      <p:sp>
        <p:nvSpPr>
          <p:cNvPr id="21" name="QB_5_AN.192_1#e8c930ed6.bracket?pid=6a5f4e385&amp;color=0,0,0&amp;vpa=164&amp;vtp=1&amp;bbb=1"/>
          <p:cNvSpPr/>
          <p:nvPr/>
        </p:nvSpPr>
        <p:spPr>
          <a:xfrm>
            <a:off x="1900904" y="5648960"/>
            <a:ext cx="754063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kuì</a:t>
            </a:r>
            <a:endParaRPr lang="en-US" altLang="zh-CN" sz="2800" dirty="0"/>
          </a:p>
        </p:txBody>
      </p:sp>
      <p:sp>
        <p:nvSpPr>
          <p:cNvPr id="22" name="QB_5_AN.193_1#e8c930ed6.bracket?pid=6a5f4e385&amp;color=0,0,0&amp;vpa=165&amp;vtp=1&amp;bbb=1"/>
          <p:cNvSpPr/>
          <p:nvPr/>
        </p:nvSpPr>
        <p:spPr>
          <a:xfrm>
            <a:off x="7598759" y="5648960"/>
            <a:ext cx="576263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jū</a:t>
            </a:r>
            <a:endParaRPr lang="en-US" altLang="zh-CN" sz="2800" dirty="0"/>
          </a:p>
        </p:txBody>
      </p:sp>
      <p:sp>
        <p:nvSpPr>
          <p:cNvPr id="23" name="QB_5_AN.194_1#e8c930ed6.bracket?pid=6a5f4e385&amp;color=0,0,0&amp;vpa=166&amp;vtp=1&amp;bbb=1"/>
          <p:cNvSpPr/>
          <p:nvPr/>
        </p:nvSpPr>
        <p:spPr>
          <a:xfrm>
            <a:off x="8476647" y="5648960"/>
            <a:ext cx="555625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dī</a:t>
            </a:r>
            <a:endParaRPr lang="en-US" altLang="zh-CN" sz="2800" dirty="0"/>
          </a:p>
        </p:txBody>
      </p:sp>
      <p:sp>
        <p:nvSpPr>
          <p:cNvPr id="24" name="QB_5_BD.174_1#e8c930ed6?sp=1&amp;pid=6a5f4e385&amp;color=0,0,0&amp;vtp=1&amp;bbb=1&amp;zzd= 3"/>
          <p:cNvSpPr/>
          <p:nvPr/>
        </p:nvSpPr>
        <p:spPr>
          <a:xfrm>
            <a:off x="1127030" y="2008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QB_5_BD.174_1#e8c930ed6?sp=1&amp;pid=6a5f4e385&amp;color=0,0,0&amp;vtp=1&amp;bbb=1&amp;zzd= 3"/>
          <p:cNvSpPr/>
          <p:nvPr/>
        </p:nvSpPr>
        <p:spPr>
          <a:xfrm>
            <a:off x="6469285" y="200812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QB_5_BD.174_1#e8c930ed6?sp=1&amp;pid=6a5f4e385&amp;color=0,0,0&amp;vtp=1&amp;bbb=1&amp;zzd= 5"/>
          <p:cNvSpPr/>
          <p:nvPr/>
        </p:nvSpPr>
        <p:spPr>
          <a:xfrm>
            <a:off x="1127030" y="2528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QB_5_BD.174_1#e8c930ed6?sp=1&amp;pid=6a5f4e385&amp;color=0,0,0&amp;vtp=1&amp;bbb=1&amp;zzd= 5"/>
          <p:cNvSpPr/>
          <p:nvPr/>
        </p:nvSpPr>
        <p:spPr>
          <a:xfrm>
            <a:off x="6469285" y="252882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QB_5_BD.174_1#e8c930ed6?sp=1&amp;pid=6a5f4e385&amp;color=0,0,0&amp;vtp=1&amp;bbb=1&amp;zzd= 7"/>
          <p:cNvSpPr/>
          <p:nvPr/>
        </p:nvSpPr>
        <p:spPr>
          <a:xfrm>
            <a:off x="1838230" y="3049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QB_5_BD.174_1#e8c930ed6?sp=1&amp;pid=6a5f4e385&amp;color=0,0,0&amp;vtp=1&amp;bbb=1&amp;zzd= 7"/>
          <p:cNvSpPr/>
          <p:nvPr/>
        </p:nvSpPr>
        <p:spPr>
          <a:xfrm>
            <a:off x="6469285" y="304952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QB_5_BD.174_1#e8c930ed6?sp=1&amp;pid=6a5f4e385&amp;color=0,0,0&amp;vtp=1&amp;bbb=1&amp;zzd= 7"/>
          <p:cNvSpPr/>
          <p:nvPr/>
        </p:nvSpPr>
        <p:spPr>
          <a:xfrm>
            <a:off x="6824885" y="3049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QB_5_BD.174_1#e8c930ed6?sp=1&amp;pid=6a5f4e385&amp;color=0,0,0&amp;vtp=1&amp;bbb=1&amp;zzd= 9"/>
          <p:cNvSpPr/>
          <p:nvPr/>
        </p:nvSpPr>
        <p:spPr>
          <a:xfrm>
            <a:off x="1127030" y="357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QB_5_BD.174_1#e8c930ed6?sp=1&amp;pid=6a5f4e385&amp;color=0,0,0&amp;vtp=1&amp;bbb=1&amp;zzd= 9"/>
          <p:cNvSpPr/>
          <p:nvPr/>
        </p:nvSpPr>
        <p:spPr>
          <a:xfrm>
            <a:off x="6469285" y="357022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QB_5_BD.174_1#e8c930ed6?sp=1&amp;pid=6a5f4e385&amp;color=0,0,0&amp;vtp=1&amp;bbb=1&amp;zzd= 11"/>
          <p:cNvSpPr/>
          <p:nvPr/>
        </p:nvSpPr>
        <p:spPr>
          <a:xfrm>
            <a:off x="1127030" y="4090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QB_5_BD.174_1#e8c930ed6?sp=1&amp;pid=6a5f4e385&amp;color=0,0,0&amp;vtp=1&amp;bbb=1&amp;zzd= 11"/>
          <p:cNvSpPr/>
          <p:nvPr/>
        </p:nvSpPr>
        <p:spPr>
          <a:xfrm>
            <a:off x="6469285" y="409092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QB_5_BD.174_1#e8c930ed6?sp=1&amp;pid=6a5f4e385&amp;color=0,0,0&amp;vtp=1&amp;bbb=1&amp;zzd= 13"/>
          <p:cNvSpPr/>
          <p:nvPr/>
        </p:nvSpPr>
        <p:spPr>
          <a:xfrm>
            <a:off x="1554067" y="4611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QB_5_BD.174_1#e8c930ed6?sp=1&amp;pid=6a5f4e385&amp;color=0,0,0&amp;vtp=1&amp;bbb=1&amp;zzd= 13"/>
          <p:cNvSpPr/>
          <p:nvPr/>
        </p:nvSpPr>
        <p:spPr>
          <a:xfrm>
            <a:off x="6540722" y="4611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QB_5_BD.174_1#e8c930ed6?sp=1&amp;pid=6a5f4e385&amp;color=0,0,0&amp;vtp=1&amp;bbb=1&amp;zzd= 15"/>
          <p:cNvSpPr/>
          <p:nvPr/>
        </p:nvSpPr>
        <p:spPr>
          <a:xfrm>
            <a:off x="1198467" y="5132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QB_5_BD.174_1#e8c930ed6?sp=1&amp;pid=6a5f4e385&amp;color=0,0,0&amp;vtp=1&amp;bbb=1&amp;zzd= 15"/>
          <p:cNvSpPr/>
          <p:nvPr/>
        </p:nvSpPr>
        <p:spPr>
          <a:xfrm>
            <a:off x="6540722" y="5132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QB_5_BD.174_1#e8c930ed6?sp=1&amp;pid=6a5f4e385&amp;color=0,0,0&amp;vtp=1&amp;bbb=1&amp;zzd= 17"/>
          <p:cNvSpPr/>
          <p:nvPr/>
        </p:nvSpPr>
        <p:spPr>
          <a:xfrm>
            <a:off x="1554067" y="5653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QB_5_BD.174_1#e8c930ed6?sp=1&amp;pid=6a5f4e385&amp;color=0,0,0&amp;vtp=1&amp;bbb=1&amp;zzd= 17"/>
          <p:cNvSpPr/>
          <p:nvPr/>
        </p:nvSpPr>
        <p:spPr>
          <a:xfrm>
            <a:off x="6896322" y="5653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QB_5_BD.174_1#e8c930ed6?sp=1&amp;pid=6a5f4e385&amp;color=0,0,0&amp;vtp=1&amp;bbb=1&amp;zzd= 19"/>
          <p:cNvSpPr/>
          <p:nvPr/>
        </p:nvSpPr>
        <p:spPr>
          <a:xfrm>
            <a:off x="1198467" y="6186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QB_5_BD.174_1#e8c930ed6?sp=1&amp;pid=6a5f4e385&amp;color=0,0,0&amp;vtp=1&amp;bbb=1&amp;zzd= 19"/>
          <p:cNvSpPr/>
          <p:nvPr/>
        </p:nvSpPr>
        <p:spPr>
          <a:xfrm>
            <a:off x="6540722" y="6186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QB_5_BD.174_1#e8c930ed6?sp=1&amp;pid=6a5f4e385&amp;color=0,0,0&amp;vtp=1&amp;bbb=1&amp;zzd= 19"/>
          <p:cNvSpPr/>
          <p:nvPr/>
        </p:nvSpPr>
        <p:spPr>
          <a:xfrm>
            <a:off x="6896322" y="6186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  <p:bldP spid="17" grpId="0" animBg="1" build="p"/>
      <p:bldP spid="18" grpId="0" animBg="1" build="p"/>
      <p:bldP spid="19" grpId="0" animBg="1" build="p"/>
      <p:bldP spid="20" grpId="0" animBg="1" build="p"/>
      <p:bldP spid="21" grpId="0" animBg="1" build="p"/>
      <p:bldP spid="22" grpId="0" animBg="1" build="p"/>
      <p:bldP spid="23" grpId="0" animBg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95_1#705b2b328?sp=1&amp;pid=6a5f4e385&amp;color=0,0,0&amp;vtp=1&amp;bt=1&amp;bb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蹈其背以出血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不顾恩义，畔主背亲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与旃毛并咽之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掘野鼠去草实而食之</a:t>
            </a:r>
            <a:endParaRPr lang="en-US" altLang="zh-CN" sz="2800" dirty="0"/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3" name="QB_5_AN.196_1#705b2b328.blank?pid=6a5f4e385&amp;color=0,0,0&amp;vpa=167&amp;vtp=1&amp;bbb=1"/>
          <p:cNvSpPr/>
          <p:nvPr/>
        </p:nvSpPr>
        <p:spPr>
          <a:xfrm>
            <a:off x="1334166" y="1732920"/>
            <a:ext cx="45418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“蹈”同“搯”，叩击，拍打。</a:t>
            </a:r>
            <a:endParaRPr lang="en-US" altLang="zh-CN" sz="2800" dirty="0"/>
          </a:p>
        </p:txBody>
      </p:sp>
      <p:sp>
        <p:nvSpPr>
          <p:cNvPr id="4" name="QB_5_AN.197_1#705b2b328.blank?pid=6a5f4e385&amp;color=0,0,0&amp;vpa=168&amp;vtp=1&amp;bbb=1"/>
          <p:cNvSpPr/>
          <p:nvPr/>
        </p:nvSpPr>
        <p:spPr>
          <a:xfrm>
            <a:off x="1334166" y="3028320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“畔”同“叛”，背叛。</a:t>
            </a:r>
            <a:endParaRPr lang="en-US" altLang="zh-CN" sz="2800" dirty="0"/>
          </a:p>
        </p:txBody>
      </p:sp>
      <p:sp>
        <p:nvSpPr>
          <p:cNvPr id="5" name="QB_5_AN.198_1#705b2b328.blank?pid=6a5f4e385&amp;color=0,0,0&amp;vpa=169&amp;vtp=1&amp;bbb=1"/>
          <p:cNvSpPr/>
          <p:nvPr/>
        </p:nvSpPr>
        <p:spPr>
          <a:xfrm>
            <a:off x="1334166" y="4323720"/>
            <a:ext cx="45418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“旃”同“毡”，毛织的毡毯。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95_1#705b2b328?sp=1&amp;pid=6a5f4e385&amp;color=0,0,0&amp;vtp=1&amp;bt=1&amp;bbb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空自苦亡人之地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信义安所见乎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因泣下沾衿，与武决去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前以降及物故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5_AN.199_1#705b2b328.blank?pid=6a5f4e385&amp;color=0,0,0&amp;vpa=170&amp;vtp=1&amp;bbb=1"/>
          <p:cNvSpPr/>
          <p:nvPr/>
        </p:nvSpPr>
        <p:spPr>
          <a:xfrm>
            <a:off x="1334166" y="441901"/>
            <a:ext cx="34702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“去”同“弆”，收藏。</a:t>
            </a:r>
            <a:endParaRPr lang="en-US" altLang="zh-CN" sz="2800" dirty="0"/>
          </a:p>
        </p:txBody>
      </p:sp>
      <p:sp>
        <p:nvSpPr>
          <p:cNvPr id="4" name="QB_5_AN.200_1#705b2b328.blank?pid=6a5f4e385&amp;color=0,0,0&amp;vpa=171&amp;vtp=1&amp;bbb=1"/>
          <p:cNvSpPr/>
          <p:nvPr/>
        </p:nvSpPr>
        <p:spPr>
          <a:xfrm>
            <a:off x="1334166" y="1711901"/>
            <a:ext cx="34702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“亡”同“无”，没有。</a:t>
            </a:r>
            <a:endParaRPr lang="en-US" altLang="zh-CN" sz="2800" dirty="0"/>
          </a:p>
        </p:txBody>
      </p:sp>
      <p:sp>
        <p:nvSpPr>
          <p:cNvPr id="5" name="QB_5_AN.201_1#705b2b328.blank?pid=6a5f4e385&amp;color=0,0,0&amp;vpa=172&amp;vtp=1&amp;bbb=1"/>
          <p:cNvSpPr/>
          <p:nvPr/>
        </p:nvSpPr>
        <p:spPr>
          <a:xfrm>
            <a:off x="1334166" y="2981901"/>
            <a:ext cx="34702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“见”同“现”，显示。</a:t>
            </a:r>
            <a:endParaRPr lang="en-US" altLang="zh-CN" sz="2800" dirty="0"/>
          </a:p>
        </p:txBody>
      </p:sp>
      <p:sp>
        <p:nvSpPr>
          <p:cNvPr id="6" name="QB_5_AN.202_1#705b2b328.blank?pid=6a5f4e385&amp;color=0,0,0&amp;vpa=173&amp;vtp=1&amp;bbb=1"/>
          <p:cNvSpPr/>
          <p:nvPr/>
        </p:nvSpPr>
        <p:spPr>
          <a:xfrm>
            <a:off x="1334166" y="4251901"/>
            <a:ext cx="45418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“决”同“诀”，辞别、告别。</a:t>
            </a:r>
            <a:endParaRPr lang="en-US" altLang="zh-CN" sz="2800" dirty="0"/>
          </a:p>
        </p:txBody>
      </p:sp>
      <p:sp>
        <p:nvSpPr>
          <p:cNvPr id="7" name="QB_5_AN.203_1#705b2b328.blank?pid=6a5f4e385&amp;color=0,0,0&amp;vpa=174&amp;vtp=1&amp;bbb=1"/>
          <p:cNvSpPr/>
          <p:nvPr/>
        </p:nvSpPr>
        <p:spPr>
          <a:xfrm>
            <a:off x="1334166" y="5521901"/>
            <a:ext cx="34702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“以”同“已”，已经。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04_1#ca102781b?sp=1&amp;pid=6a5f4e385&amp;color=0,0,0&amp;vtp=1&amp;bt=1&amp;bb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①汉亦留之以相当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：副词,表示程度高。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②汉天子我丈人行也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：岳父。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③以货物与常</a:t>
            </a:r>
            <a:endParaRPr lang="en-US" altLang="zh-CN" sz="2800" dirty="0"/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6" name="QB_5_AN.205_1#ca102781b.blank?pid=6a5f4e385&amp;color=0,0,0&amp;vpa=175&amp;vtp=1&amp;bbb=1"/>
          <p:cNvSpPr/>
          <p:nvPr/>
        </p:nvSpPr>
        <p:spPr>
          <a:xfrm>
            <a:off x="1689767" y="17329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相抵。</a:t>
            </a:r>
            <a:endParaRPr lang="en-US" altLang="zh-CN" sz="2800" dirty="0"/>
          </a:p>
        </p:txBody>
      </p:sp>
      <p:sp>
        <p:nvSpPr>
          <p:cNvPr id="7" name="QB_5_AN.206_1#ca102781b.blank?pid=6a5f4e385&amp;color=0,0,0&amp;vpa=176&amp;vtp=1&amp;bbb=1"/>
          <p:cNvSpPr/>
          <p:nvPr/>
        </p:nvSpPr>
        <p:spPr>
          <a:xfrm>
            <a:off x="1689767" y="36760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对长辈的尊称。</a:t>
            </a:r>
            <a:endParaRPr lang="en-US" altLang="zh-CN" sz="2800" dirty="0"/>
          </a:p>
        </p:txBody>
      </p:sp>
      <p:sp>
        <p:nvSpPr>
          <p:cNvPr id="16" name="QB_5_BD.204_1#ca102781b?sp=1&amp;pid=6a5f4e385&amp;color=0,0,0&amp;vtp=1&amp;bt=1&amp;bbb=1&amp;zzd= 3"/>
          <p:cNvSpPr/>
          <p:nvPr/>
        </p:nvSpPr>
        <p:spPr>
          <a:xfrm>
            <a:off x="2905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5_BD.204_1#ca102781b?sp=1&amp;pid=6a5f4e385&amp;color=0,0,0&amp;vtp=1&amp;bt=1&amp;bbb=1&amp;zzd= 3"/>
          <p:cNvSpPr/>
          <p:nvPr/>
        </p:nvSpPr>
        <p:spPr>
          <a:xfrm>
            <a:off x="3260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5_BD.204_1#ca102781b?sp=1&amp;pid=6a5f4e385&amp;color=0,0,0&amp;vtp=1&amp;bt=1&amp;bbb=1&amp;zzd= 9"/>
          <p:cNvSpPr/>
          <p:nvPr/>
        </p:nvSpPr>
        <p:spPr>
          <a:xfrm>
            <a:off x="25494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5_BD.204_1#ca102781b?sp=1&amp;pid=6a5f4e385&amp;color=0,0,0&amp;vtp=1&amp;bt=1&amp;bbb=1&amp;zzd= 9"/>
          <p:cNvSpPr/>
          <p:nvPr/>
        </p:nvSpPr>
        <p:spPr>
          <a:xfrm>
            <a:off x="29050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5_BD.204_1#ca102781b?sp=1&amp;pid=6a5f4e385&amp;color=0,0,0&amp;vtp=1&amp;bt=1&amp;bbb=1&amp;zzd= 15"/>
          <p:cNvSpPr/>
          <p:nvPr/>
        </p:nvSpPr>
        <p:spPr>
          <a:xfrm>
            <a:off x="1482630" y="5675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5_BD.204_1#ca102781b?sp=1&amp;pid=6a5f4e385&amp;color=0,0,0&amp;vtp=1&amp;bt=1&amp;bbb=1&amp;zzd= 15"/>
          <p:cNvSpPr/>
          <p:nvPr/>
        </p:nvSpPr>
        <p:spPr>
          <a:xfrm>
            <a:off x="1838230" y="5675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04_1#ca102781b?sp=1&amp;pid=6a5f4e385&amp;color=0,0,0&amp;vtp=1&amp;bt=1&amp;bb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：供出售的物品。</a:t>
            </a:r>
            <a:endParaRPr lang="en-US" altLang="zh-CN" sz="2800" dirty="0"/>
          </a:p>
        </p:txBody>
      </p:sp>
      <p:sp>
        <p:nvSpPr>
          <p:cNvPr id="3" name="QB_5_BD.204_2#ca102781b?sp=1&amp;pid=6a5f4e385&amp;color=0,0,0&amp;vtp=1&amp;bbb=1"/>
          <p:cNvSpPr/>
          <p:nvPr/>
        </p:nvSpPr>
        <p:spPr>
          <a:xfrm>
            <a:off x="612648" y="180347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卧起操持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：料理,处理;筹划，筹办。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⑤来时太夫人已不幸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：不幸运，使人失望、伤心、痛苦的。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QB_5_AN.207_1#ca102781b.blank?pid=6a5f4e385&amp;color=0,0,0&amp;vpa=177&amp;vtp=1&amp;bbb=1"/>
          <p:cNvSpPr/>
          <p:nvPr/>
        </p:nvSpPr>
        <p:spPr>
          <a:xfrm>
            <a:off x="1689767" y="4375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财物。</a:t>
            </a:r>
            <a:endParaRPr lang="en-US" altLang="zh-CN" sz="2800" dirty="0"/>
          </a:p>
        </p:txBody>
      </p:sp>
      <p:sp>
        <p:nvSpPr>
          <p:cNvPr id="7" name="QB_5_AN.208_1#ca102781b.blank?pid=6a5f4e385&amp;color=0,0,0&amp;vpa=178&amp;vtp=1&amp;bbb=1"/>
          <p:cNvSpPr/>
          <p:nvPr/>
        </p:nvSpPr>
        <p:spPr>
          <a:xfrm>
            <a:off x="1677067" y="2420694"/>
            <a:ext cx="7932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两个词,“操”和“持”同义词连用,是“拿着”的意思。</a:t>
            </a:r>
            <a:endParaRPr lang="en-US" altLang="zh-CN" sz="2800" dirty="0"/>
          </a:p>
        </p:txBody>
      </p:sp>
      <p:sp>
        <p:nvSpPr>
          <p:cNvPr id="8" name="QB_5_AN.209_1#ca102781b.blank?pid=6a5f4e385&amp;color=0,0,0&amp;vpa=179&amp;vtp=1&amp;bbb=1"/>
          <p:cNvSpPr/>
          <p:nvPr/>
        </p:nvSpPr>
        <p:spPr>
          <a:xfrm>
            <a:off x="1689767" y="4363794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对去世的委婉说法。</a:t>
            </a:r>
            <a:endParaRPr lang="en-US" altLang="zh-CN" sz="2800" dirty="0"/>
          </a:p>
        </p:txBody>
      </p:sp>
      <p:sp>
        <p:nvSpPr>
          <p:cNvPr id="14" name="QB_5_BD.204_2#ca102781b?sp=1&amp;pid=6a5f4e385&amp;color=0,0,0&amp;vtp=1&amp;bbb=1&amp;zzd= 1"/>
          <p:cNvSpPr/>
          <p:nvPr/>
        </p:nvSpPr>
        <p:spPr>
          <a:xfrm>
            <a:off x="1838230" y="246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5_BD.204_2#ca102781b?sp=1&amp;pid=6a5f4e385&amp;color=0,0,0&amp;vtp=1&amp;bbb=1&amp;zzd= 1"/>
          <p:cNvSpPr/>
          <p:nvPr/>
        </p:nvSpPr>
        <p:spPr>
          <a:xfrm>
            <a:off x="2193830" y="246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5_BD.204_2#ca102781b?sp=1&amp;pid=6a5f4e385&amp;color=0,0,0&amp;vtp=1&amp;bbb=1&amp;zzd= 7"/>
          <p:cNvSpPr/>
          <p:nvPr/>
        </p:nvSpPr>
        <p:spPr>
          <a:xfrm>
            <a:off x="3260630" y="4406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5_BD.204_2#ca102781b?sp=1&amp;pid=6a5f4e385&amp;color=0,0,0&amp;vtp=1&amp;bbb=1&amp;zzd= 7"/>
          <p:cNvSpPr/>
          <p:nvPr/>
        </p:nvSpPr>
        <p:spPr>
          <a:xfrm>
            <a:off x="3616230" y="4406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04_2#ca102781b?sp=1&amp;pid=6a5f4e385&amp;color=0,0,0&amp;vtp=1&amp;bb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⑥且陛下春秋高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：春季和秋季，常用来指整个一年，泛指岁月。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⑦皆为陛下所成就</a:t>
            </a:r>
            <a:endParaRPr lang="en-US" altLang="zh-CN" sz="2800" dirty="0"/>
          </a:p>
        </p:txBody>
      </p:sp>
      <p:sp>
        <p:nvSpPr>
          <p:cNvPr id="3" name="QB_5_BD.204_3#ca102781b?sp=1&amp;pid=6a5f4e385&amp;color=0,0,0&amp;vtp=1&amp;bbb=1"/>
          <p:cNvSpPr/>
          <p:nvPr/>
        </p:nvSpPr>
        <p:spPr>
          <a:xfrm>
            <a:off x="612648" y="3093794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：事业上的成绩。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⑧兄弟亲近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QB_5_AN.210_1#ca102781b.blank?pid=6a5f4e385&amp;color=0,0,0&amp;vpa=180&amp;vtp=1&amp;bbb=1"/>
          <p:cNvSpPr/>
          <p:nvPr/>
        </p:nvSpPr>
        <p:spPr>
          <a:xfrm>
            <a:off x="1689767" y="10852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年纪。</a:t>
            </a:r>
            <a:endParaRPr lang="en-US" altLang="zh-CN" sz="2800" dirty="0"/>
          </a:p>
        </p:txBody>
      </p:sp>
      <p:sp>
        <p:nvSpPr>
          <p:cNvPr id="6" name="QB_5_AN.211_1#ca102781b.blank?pid=6a5f4e385&amp;color=0,0,0&amp;vpa=181&amp;vtp=1&amp;bbb=1"/>
          <p:cNvSpPr/>
          <p:nvPr/>
        </p:nvSpPr>
        <p:spPr>
          <a:xfrm>
            <a:off x="1651667" y="3063314"/>
            <a:ext cx="21336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栽培,提拔。</a:t>
            </a:r>
            <a:endParaRPr lang="en-US" altLang="zh-CN" sz="2800" dirty="0"/>
          </a:p>
        </p:txBody>
      </p:sp>
      <p:sp>
        <p:nvSpPr>
          <p:cNvPr id="7" name="QB_5_AN.212_1#ca102781b.blank?pid=6a5f4e385&amp;color=0,0,0&amp;vpa=182&amp;vtp=1&amp;bbb=1"/>
          <p:cNvSpPr/>
          <p:nvPr/>
        </p:nvSpPr>
        <p:spPr>
          <a:xfrm>
            <a:off x="1689767" y="5006414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皇上的亲近之臣。</a:t>
            </a:r>
            <a:endParaRPr lang="en-US" altLang="zh-CN" sz="2800" dirty="0"/>
          </a:p>
        </p:txBody>
      </p:sp>
      <p:sp>
        <p:nvSpPr>
          <p:cNvPr id="10" name="QB_5_BD.204_2#ca102781b?sp=1&amp;pid=6a5f4e385&amp;color=0,0,0&amp;vtp=1&amp;bbb=1&amp;zzd= 1"/>
          <p:cNvSpPr/>
          <p:nvPr/>
        </p:nvSpPr>
        <p:spPr>
          <a:xfrm>
            <a:off x="21938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5_BD.204_2#ca102781b?sp=1&amp;pid=6a5f4e385&amp;color=0,0,0&amp;vtp=1&amp;bbb=1&amp;zzd= 1"/>
          <p:cNvSpPr/>
          <p:nvPr/>
        </p:nvSpPr>
        <p:spPr>
          <a:xfrm>
            <a:off x="25494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5_BD.204_2#ca102781b?sp=1&amp;pid=6a5f4e385&amp;color=0,0,0&amp;vtp=1&amp;bbb=1&amp;zzd= 7"/>
          <p:cNvSpPr/>
          <p:nvPr/>
        </p:nvSpPr>
        <p:spPr>
          <a:xfrm>
            <a:off x="2905030" y="3084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5_BD.204_2#ca102781b?sp=1&amp;pid=6a5f4e385&amp;color=0,0,0&amp;vtp=1&amp;bbb=1&amp;zzd= 7"/>
          <p:cNvSpPr/>
          <p:nvPr/>
        </p:nvSpPr>
        <p:spPr>
          <a:xfrm>
            <a:off x="3260630" y="3084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5_BD.204_3#ca102781b?sp=1&amp;pid=6a5f4e385&amp;color=0,0,0&amp;vtp=1&amp;bbb=1&amp;zzd= 5"/>
          <p:cNvSpPr/>
          <p:nvPr/>
        </p:nvSpPr>
        <p:spPr>
          <a:xfrm>
            <a:off x="1838230" y="5049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5_BD.204_3#ca102781b?sp=1&amp;pid=6a5f4e385&amp;color=0,0,0&amp;vtp=1&amp;bbb=1&amp;zzd= 5"/>
          <p:cNvSpPr/>
          <p:nvPr/>
        </p:nvSpPr>
        <p:spPr>
          <a:xfrm>
            <a:off x="2193830" y="5049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04_3#ca102781b?sp=1&amp;pid=6a5f4e385&amp;color=0,0,0&amp;vtp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：（双方）亲密；关系密切。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⑨单于视左右而惊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：方位词，左和右两方面。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⑩武等实在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3" name="QB_5_BD.204_4#ca102781b?sp=1&amp;pid=6a5f4e385&amp;color=0,0,0&amp;vtp=1&amp;bbb=1"/>
          <p:cNvSpPr/>
          <p:nvPr/>
        </p:nvSpPr>
        <p:spPr>
          <a:xfrm>
            <a:off x="612648" y="4371414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今义：诚实；不虚假。</a:t>
            </a:r>
            <a:endParaRPr lang="en-US" altLang="zh-CN" sz="2800" dirty="0"/>
          </a:p>
        </p:txBody>
      </p:sp>
      <p:sp>
        <p:nvSpPr>
          <p:cNvPr id="4" name="QB_5_AN.213_1#ca102781b.blank?pid=6a5f4e385&amp;color=0,0,0&amp;vpa=183&amp;vtp=1&amp;bbb=1"/>
          <p:cNvSpPr/>
          <p:nvPr/>
        </p:nvSpPr>
        <p:spPr>
          <a:xfrm>
            <a:off x="1638967" y="1732920"/>
            <a:ext cx="35623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身边侍候的人,近臣。</a:t>
            </a:r>
            <a:endParaRPr lang="en-US" altLang="zh-CN" sz="2800" dirty="0"/>
          </a:p>
        </p:txBody>
      </p:sp>
      <p:sp>
        <p:nvSpPr>
          <p:cNvPr id="5" name="QB_5_AN.214_1#ca102781b.blank?pid=6a5f4e385&amp;color=0,0,0&amp;vpa=184&amp;vtp=1&amp;bbb=1"/>
          <p:cNvSpPr/>
          <p:nvPr/>
        </p:nvSpPr>
        <p:spPr>
          <a:xfrm>
            <a:off x="1689767" y="36760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确实活着。</a:t>
            </a:r>
            <a:endParaRPr lang="en-US" altLang="zh-CN" sz="2800" dirty="0"/>
          </a:p>
        </p:txBody>
      </p:sp>
      <p:sp>
        <p:nvSpPr>
          <p:cNvPr id="6" name="QB_5_BD.204_3#ca102781b?sp=1&amp;pid=6a5f4e385&amp;color=0,0,0&amp;vtp=1&amp;bbb=1&amp;zzd= 3"/>
          <p:cNvSpPr/>
          <p:nvPr/>
        </p:nvSpPr>
        <p:spPr>
          <a:xfrm>
            <a:off x="21938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5_BD.204_3#ca102781b?sp=1&amp;pid=6a5f4e385&amp;color=0,0,0&amp;vtp=1&amp;bbb=1&amp;zzd= 3"/>
          <p:cNvSpPr/>
          <p:nvPr/>
        </p:nvSpPr>
        <p:spPr>
          <a:xfrm>
            <a:off x="25494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204_3#ca102781b?sp=1&amp;pid=6a5f4e385&amp;color=0,0,0&amp;vtp=1&amp;bbb=1&amp;zzd= 9"/>
          <p:cNvSpPr/>
          <p:nvPr/>
        </p:nvSpPr>
        <p:spPr>
          <a:xfrm>
            <a:off x="18382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5_BD.204_3#ca102781b?sp=1&amp;pid=6a5f4e385&amp;color=0,0,0&amp;vtp=1&amp;bbb=1&amp;zzd= 9"/>
          <p:cNvSpPr/>
          <p:nvPr/>
        </p:nvSpPr>
        <p:spPr>
          <a:xfrm>
            <a:off x="21938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ac8c57de?pid=ee66c467d&amp;color=0,0,0&amp;vtp=1&amp;bt=1&amp;bbb=1"/>
          <p:cNvSpPr/>
          <p:nvPr/>
        </p:nvSpPr>
        <p:spPr>
          <a:xfrm>
            <a:off x="612648" y="466345"/>
            <a:ext cx="10963656" cy="633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200" dirty="0"/>
          </a:p>
        </p:txBody>
      </p:sp>
      <p:sp>
        <p:nvSpPr>
          <p:cNvPr id="3" name="P_5_BD#78648284b?pid=9ac8c57de&amp;color=0,0,0&amp;vtp=1&amp;bbb=1&amp;hb=1"/>
          <p:cNvSpPr/>
          <p:nvPr/>
        </p:nvSpPr>
        <p:spPr>
          <a:xfrm>
            <a:off x="612648" y="1094190"/>
            <a:ext cx="10963656" cy="502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秦末汉初以来，匈奴东败东胡，西逐大月氏，北服丁令，使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诸引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弓之民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，并为一家”，并屡犯汉境。汉高祖刘邦曾亲征匈奴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却被围于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平城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，只能忍辱和亲。经四朝六十多年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尤其是文景之治的休养生息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，汉武帝凭借雄厚的国力，屡次对匈奴用兵。经过几次大战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匈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奴力量减弱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，汉朝北方农业区受到的威胁解除。到汉武帝后期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匈汉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间虽还有战争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，但规模已远不如以前。由于汉朝国力强盛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早先的和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亲政策改为恩威并施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，遂有派使者以示亲善之举，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在表面修好的背后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其实是乘机窥探对方的虚实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。苏武出使匈奴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就是在这一历史背景下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发生的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15_1#a66feaa04?pid=6a5f4e385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216_1#303628fc9?sp=1&amp;pid=a66feaa04&amp;color=0,0,0&amp;vtp=1&amp;bbb=1"/>
          <p:cNvSpPr/>
          <p:nvPr/>
        </p:nvSpPr>
        <p:spPr>
          <a:xfrm>
            <a:off x="612648" y="1085231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会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①会武等至匈奴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②会论虞常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单于召会武官属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④迁客骚人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多会于此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⑤乃中《经首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之会(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B_6_AN.217_1#303628fc9.bracket?pid=a66feaa04&amp;color=0,0,0&amp;vpa=185&amp;vtp=1&amp;bbb=1"/>
          <p:cNvSpPr/>
          <p:nvPr/>
        </p:nvSpPr>
        <p:spPr>
          <a:xfrm>
            <a:off x="3239166" y="1740551"/>
            <a:ext cx="25796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副词,恰巧,适逢</a:t>
            </a:r>
            <a:endParaRPr lang="en-US" altLang="zh-CN" sz="2800" dirty="0"/>
          </a:p>
        </p:txBody>
      </p:sp>
      <p:sp>
        <p:nvSpPr>
          <p:cNvPr id="10" name="QB_6_AN.218_1#303628fc9.bracket?pid=a66feaa04&amp;color=0,0,0&amp;vpa=186&amp;vtp=1&amp;bbb=1"/>
          <p:cNvSpPr/>
          <p:nvPr/>
        </p:nvSpPr>
        <p:spPr>
          <a:xfrm>
            <a:off x="2489867" y="2388251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动词,会同</a:t>
            </a:r>
            <a:endParaRPr lang="en-US" altLang="zh-CN" sz="2800" dirty="0"/>
          </a:p>
        </p:txBody>
      </p:sp>
      <p:sp>
        <p:nvSpPr>
          <p:cNvPr id="11" name="QB_6_AN.219_1#303628fc9.bracket?pid=a66feaa04&amp;color=0,0,0&amp;vpa=187&amp;vtp=1&amp;bbb=1"/>
          <p:cNvSpPr/>
          <p:nvPr/>
        </p:nvSpPr>
        <p:spPr>
          <a:xfrm>
            <a:off x="3556666" y="3035951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动词,会见</a:t>
            </a:r>
            <a:endParaRPr lang="en-US" altLang="zh-CN" sz="2800" dirty="0"/>
          </a:p>
        </p:txBody>
      </p:sp>
      <p:sp>
        <p:nvSpPr>
          <p:cNvPr id="12" name="QB_6_AN.220_1#303628fc9.bracket?pid=a66feaa04&amp;color=0,0,0&amp;vpa=188&amp;vtp=1&amp;bbb=1"/>
          <p:cNvSpPr/>
          <p:nvPr/>
        </p:nvSpPr>
        <p:spPr>
          <a:xfrm>
            <a:off x="4305966" y="3683651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动词，聚集，会合</a:t>
            </a:r>
            <a:endParaRPr lang="en-US" altLang="zh-CN" sz="2800" dirty="0"/>
          </a:p>
        </p:txBody>
      </p:sp>
      <p:sp>
        <p:nvSpPr>
          <p:cNvPr id="13" name="QB_6_AN.221_1#303628fc9.bracket?pid=a66feaa04&amp;color=0,0,0&amp;vpa=189&amp;vtp=1&amp;bbb=1"/>
          <p:cNvSpPr/>
          <p:nvPr/>
        </p:nvSpPr>
        <p:spPr>
          <a:xfrm>
            <a:off x="3950366" y="4331351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名词，节奏</a:t>
            </a:r>
            <a:endParaRPr lang="en-US" altLang="zh-CN" sz="2800" dirty="0"/>
          </a:p>
        </p:txBody>
      </p:sp>
      <p:sp>
        <p:nvSpPr>
          <p:cNvPr id="14" name="QB_6_BD.216_1#303628fc9?sp=1&amp;pid=a66feaa04&amp;color=0,0,0&amp;vtp=1&amp;bbb=1&amp;zzd= 2"/>
          <p:cNvSpPr/>
          <p:nvPr/>
        </p:nvSpPr>
        <p:spPr>
          <a:xfrm>
            <a:off x="1127030" y="2393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216_1#303628fc9?sp=1&amp;pid=a66feaa04&amp;color=0,0,0&amp;vtp=1&amp;bbb=1&amp;zzd= 3"/>
          <p:cNvSpPr/>
          <p:nvPr/>
        </p:nvSpPr>
        <p:spPr>
          <a:xfrm>
            <a:off x="1127030" y="3041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6_BD.216_1#303628fc9?sp=1&amp;pid=a66feaa04&amp;color=0,0,0&amp;vtp=1&amp;bbb=1&amp;zzd= 4"/>
          <p:cNvSpPr/>
          <p:nvPr/>
        </p:nvSpPr>
        <p:spPr>
          <a:xfrm>
            <a:off x="2193830" y="3688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6_BD.216_1#303628fc9?sp=1&amp;pid=a66feaa04&amp;color=0,0,0&amp;vtp=1&amp;bbb=1&amp;zzd= 5"/>
          <p:cNvSpPr/>
          <p:nvPr/>
        </p:nvSpPr>
        <p:spPr>
          <a:xfrm>
            <a:off x="3260630" y="43364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6_BD.216_1#303628fc9?sp=1&amp;pid=a66feaa04&amp;color=0,0,0&amp;vtp=1&amp;bbb=1&amp;zzd= 6"/>
          <p:cNvSpPr/>
          <p:nvPr/>
        </p:nvSpPr>
        <p:spPr>
          <a:xfrm>
            <a:off x="3616230" y="4996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2_1#7df910f36?sp=1&amp;pid=a66feaa04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阴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①阴相与谋劫单于母阏氏归汉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阳谷皆入汶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，阴谷皆入济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朝晖夕阴，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气象万千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④阴风怒号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，浊浪排空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223_1#7df910f36.bracket?pid=a66feaa04&amp;color=0,0,0&amp;vpa=190&amp;vtp=1&amp;bbb=1"/>
          <p:cNvSpPr/>
          <p:nvPr/>
        </p:nvSpPr>
        <p:spPr>
          <a:xfrm>
            <a:off x="5372766" y="11233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名词，暗地里</a:t>
            </a:r>
            <a:endParaRPr lang="en-US" altLang="zh-CN" sz="2800" dirty="0"/>
          </a:p>
        </p:txBody>
      </p:sp>
      <p:sp>
        <p:nvSpPr>
          <p:cNvPr id="8" name="QB_6_AN.224_1#7df910f36.bracket?pid=a66feaa04&amp;color=0,0,0&amp;vpa=191&amp;vtp=1&amp;bbb=1"/>
          <p:cNvSpPr/>
          <p:nvPr/>
        </p:nvSpPr>
        <p:spPr>
          <a:xfrm>
            <a:off x="5017166" y="17710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名词，山的北面</a:t>
            </a:r>
            <a:endParaRPr lang="en-US" altLang="zh-CN" sz="2800" dirty="0"/>
          </a:p>
        </p:txBody>
      </p:sp>
      <p:sp>
        <p:nvSpPr>
          <p:cNvPr id="9" name="QB_6_AN.225_1#7df910f36.bracket?pid=a66feaa04&amp;color=0,0,0&amp;vpa=192&amp;vtp=1&amp;bbb=1"/>
          <p:cNvSpPr/>
          <p:nvPr/>
        </p:nvSpPr>
        <p:spPr>
          <a:xfrm>
            <a:off x="4305966" y="24187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形容词，昏暗</a:t>
            </a:r>
            <a:endParaRPr lang="en-US" altLang="zh-CN" sz="2800" dirty="0"/>
          </a:p>
        </p:txBody>
      </p:sp>
      <p:sp>
        <p:nvSpPr>
          <p:cNvPr id="10" name="QB_6_AN.226_1#7df910f36.bracket?pid=a66feaa04&amp;color=0,0,0&amp;vpa=193&amp;vtp=1&amp;bbb=1"/>
          <p:cNvSpPr/>
          <p:nvPr/>
        </p:nvSpPr>
        <p:spPr>
          <a:xfrm>
            <a:off x="4305966" y="30664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形容词，阴冷</a:t>
            </a:r>
            <a:endParaRPr lang="en-US" altLang="zh-CN" sz="2800" dirty="0"/>
          </a:p>
        </p:txBody>
      </p:sp>
      <p:sp>
        <p:nvSpPr>
          <p:cNvPr id="11" name="QB_6_BD.222_1#7df910f36?sp=1&amp;pid=a66feaa04&amp;color=0,0,0&amp;vtp=1&amp;bt=1&amp;bbb=1&amp;zzd= 2"/>
          <p:cNvSpPr/>
          <p:nvPr/>
        </p:nvSpPr>
        <p:spPr>
          <a:xfrm>
            <a:off x="1127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222_1#7df910f36?sp=1&amp;pid=a66feaa04&amp;color=0,0,0&amp;vtp=1&amp;bt=1&amp;bbb=1&amp;zzd= 3"/>
          <p:cNvSpPr/>
          <p:nvPr/>
        </p:nvSpPr>
        <p:spPr>
          <a:xfrm>
            <a:off x="32606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222_1#7df910f36?sp=1&amp;pid=a66feaa04&amp;color=0,0,0&amp;vtp=1&amp;bt=1&amp;bbb=1&amp;zzd= 4"/>
          <p:cNvSpPr/>
          <p:nvPr/>
        </p:nvSpPr>
        <p:spPr>
          <a:xfrm>
            <a:off x="21938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22_1#7df910f36?sp=1&amp;pid=a66feaa04&amp;color=0,0,0&amp;vtp=1&amp;bt=1&amp;bbb=1&amp;zzd= 5"/>
          <p:cNvSpPr/>
          <p:nvPr/>
        </p:nvSpPr>
        <p:spPr>
          <a:xfrm>
            <a:off x="11270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7_1#2fd203708?sp=1&amp;pid=a66feaa04&amp;color=0,0,0&amp;vtp=1&amp;bt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相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数通使相窥观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虚心欲相待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③沛公欲王关中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使子婴为相(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④如会同，端章甫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愿为小相焉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228_1#2fd203708.bracket?pid=a66feaa04&amp;color=0,0,0&amp;vpa=194&amp;vtp=1&amp;bbb=1"/>
          <p:cNvSpPr/>
          <p:nvPr/>
        </p:nvSpPr>
        <p:spPr>
          <a:xfrm>
            <a:off x="3239166" y="11233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副词，互相</a:t>
            </a:r>
            <a:endParaRPr lang="en-US" altLang="zh-CN" sz="2800" dirty="0"/>
          </a:p>
        </p:txBody>
      </p:sp>
      <p:sp>
        <p:nvSpPr>
          <p:cNvPr id="8" name="QB_6_AN.229_1#2fd203708.bracket?pid=a66feaa04&amp;color=0,0,0&amp;vpa=195&amp;vtp=1&amp;bbb=1"/>
          <p:cNvSpPr/>
          <p:nvPr/>
        </p:nvSpPr>
        <p:spPr>
          <a:xfrm>
            <a:off x="2883567" y="1771020"/>
            <a:ext cx="41878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副词，表示动作偏指一方</a:t>
            </a:r>
            <a:endParaRPr lang="en-US" altLang="zh-CN" sz="2800" dirty="0"/>
          </a:p>
        </p:txBody>
      </p:sp>
      <p:sp>
        <p:nvSpPr>
          <p:cNvPr id="9" name="QB_6_AN.230_1#2fd203708.bracket?pid=a66feaa04&amp;color=0,0,0&amp;vpa=196&amp;vtp=1&amp;bbb=1"/>
          <p:cNvSpPr/>
          <p:nvPr/>
        </p:nvSpPr>
        <p:spPr>
          <a:xfrm>
            <a:off x="5385466" y="2418720"/>
            <a:ext cx="49022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名词，官名，辅佐君主的大臣</a:t>
            </a:r>
            <a:endParaRPr lang="en-US" altLang="zh-CN" sz="2800" dirty="0"/>
          </a:p>
        </p:txBody>
      </p:sp>
      <p:sp>
        <p:nvSpPr>
          <p:cNvPr id="10" name="QB_6_AN.231_1#2fd203708.bracket?pid=a66feaa04&amp;color=0,0,0&amp;vpa=197&amp;vtp=1&amp;bbb=1"/>
          <p:cNvSpPr/>
          <p:nvPr/>
        </p:nvSpPr>
        <p:spPr>
          <a:xfrm>
            <a:off x="762666" y="3714120"/>
            <a:ext cx="9188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名词，诸侯祭祀、会盟或朝见天子时，主持赞礼的司仪官</a:t>
            </a:r>
            <a:endParaRPr lang="en-US" altLang="zh-CN" sz="2800" dirty="0"/>
          </a:p>
        </p:txBody>
      </p:sp>
      <p:sp>
        <p:nvSpPr>
          <p:cNvPr id="11" name="QB_6_BD.227_1#2fd203708?sp=1&amp;pid=a66feaa04&amp;color=0,0,0&amp;vtp=1&amp;bt=1&amp;bbb=1&amp;zzd= 2"/>
          <p:cNvSpPr/>
          <p:nvPr/>
        </p:nvSpPr>
        <p:spPr>
          <a:xfrm>
            <a:off x="21938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227_1#2fd203708?sp=1&amp;pid=a66feaa04&amp;color=0,0,0&amp;vtp=1&amp;bt=1&amp;bbb=1&amp;zzd= 3"/>
          <p:cNvSpPr/>
          <p:nvPr/>
        </p:nvSpPr>
        <p:spPr>
          <a:xfrm>
            <a:off x="21938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227_1#2fd203708?sp=1&amp;pid=a66feaa04&amp;color=0,0,0&amp;vtp=1&amp;bt=1&amp;bbb=1&amp;zzd= 4"/>
          <p:cNvSpPr/>
          <p:nvPr/>
        </p:nvSpPr>
        <p:spPr>
          <a:xfrm>
            <a:off x="50386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27_1#2fd203708?sp=1&amp;pid=a66feaa04&amp;color=0,0,0&amp;vtp=1&amp;bt=1&amp;bbb=1&amp;zzd= 5"/>
          <p:cNvSpPr/>
          <p:nvPr/>
        </p:nvSpPr>
        <p:spPr>
          <a:xfrm>
            <a:off x="50386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2_1#b5dbff565?sp=1&amp;pid=a66feaa04&amp;color=0,0,0&amp;vtp=1&amp;bt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及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①及卫律所将降者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此必及我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③及还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，须发尽白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今其智乃反不能及(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微夫人之力不及此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B_6_AN.233_1#b5dbff565.bracket?pid=a66feaa04&amp;color=0,0,0&amp;vpa=198&amp;vtp=1&amp;bbb=1"/>
          <p:cNvSpPr/>
          <p:nvPr/>
        </p:nvSpPr>
        <p:spPr>
          <a:xfrm>
            <a:off x="3556666" y="1123320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连词,连同</a:t>
            </a:r>
            <a:endParaRPr lang="en-US" altLang="zh-CN" sz="2800" dirty="0"/>
          </a:p>
        </p:txBody>
      </p:sp>
      <p:sp>
        <p:nvSpPr>
          <p:cNvPr id="9" name="QB_6_AN.234_1#b5dbff565.bracket?pid=a66feaa04&amp;color=0,0,0&amp;vpa=199&amp;vtp=1&amp;bbb=1"/>
          <p:cNvSpPr/>
          <p:nvPr/>
        </p:nvSpPr>
        <p:spPr>
          <a:xfrm>
            <a:off x="2489867" y="1771020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动词,牵连</a:t>
            </a:r>
            <a:endParaRPr lang="en-US" altLang="zh-CN" sz="2800" dirty="0"/>
          </a:p>
        </p:txBody>
      </p:sp>
      <p:sp>
        <p:nvSpPr>
          <p:cNvPr id="10" name="QB_6_AN.235_1#b5dbff565.bracket?pid=a66feaa04&amp;color=0,0,0&amp;vpa=200&amp;vtp=1&amp;bbb=1"/>
          <p:cNvSpPr/>
          <p:nvPr/>
        </p:nvSpPr>
        <p:spPr>
          <a:xfrm>
            <a:off x="3556666" y="2418720"/>
            <a:ext cx="35623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介词,等到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的时候</a:t>
            </a:r>
            <a:endParaRPr lang="en-US" altLang="zh-CN" sz="2800" dirty="0"/>
          </a:p>
        </p:txBody>
      </p:sp>
      <p:sp>
        <p:nvSpPr>
          <p:cNvPr id="11" name="QB_6_AN.236_1#b5dbff565.bracket?pid=a66feaa04&amp;color=0,0,0&amp;vpa=201&amp;vtp=1&amp;bbb=1"/>
          <p:cNvSpPr/>
          <p:nvPr/>
        </p:nvSpPr>
        <p:spPr>
          <a:xfrm>
            <a:off x="3950366" y="3066420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动词，赶得上，比得上</a:t>
            </a:r>
            <a:endParaRPr lang="en-US" altLang="zh-CN" sz="2800" dirty="0"/>
          </a:p>
        </p:txBody>
      </p:sp>
      <p:sp>
        <p:nvSpPr>
          <p:cNvPr id="12" name="QB_6_AN.237_1#b5dbff565.bracket?pid=a66feaa04&amp;color=0,0,0&amp;vpa=202&amp;vtp=1&amp;bbb=1"/>
          <p:cNvSpPr/>
          <p:nvPr/>
        </p:nvSpPr>
        <p:spPr>
          <a:xfrm>
            <a:off x="3950366" y="37141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动词，到</a:t>
            </a:r>
            <a:endParaRPr lang="en-US" altLang="zh-CN" sz="2800" dirty="0"/>
          </a:p>
        </p:txBody>
      </p:sp>
      <p:sp>
        <p:nvSpPr>
          <p:cNvPr id="13" name="QB_6_BD.232_1#b5dbff565?sp=1&amp;pid=a66feaa04&amp;color=0,0,0&amp;vtp=1&amp;bt=1&amp;bbb=1&amp;zzd= 2"/>
          <p:cNvSpPr/>
          <p:nvPr/>
        </p:nvSpPr>
        <p:spPr>
          <a:xfrm>
            <a:off x="1127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32_1#b5dbff565?sp=1&amp;pid=a66feaa04&amp;color=0,0,0&amp;vtp=1&amp;bt=1&amp;bbb=1&amp;zzd= 3"/>
          <p:cNvSpPr/>
          <p:nvPr/>
        </p:nvSpPr>
        <p:spPr>
          <a:xfrm>
            <a:off x="18382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232_1#b5dbff565?sp=1&amp;pid=a66feaa04&amp;color=0,0,0&amp;vtp=1&amp;bt=1&amp;bbb=1&amp;zzd= 4"/>
          <p:cNvSpPr/>
          <p:nvPr/>
        </p:nvSpPr>
        <p:spPr>
          <a:xfrm>
            <a:off x="11270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6_BD.232_1#b5dbff565?sp=1&amp;pid=a66feaa04&amp;color=0,0,0&amp;vtp=1&amp;bt=1&amp;bbb=1&amp;zzd= 5"/>
          <p:cNvSpPr/>
          <p:nvPr/>
        </p:nvSpPr>
        <p:spPr>
          <a:xfrm>
            <a:off x="36162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6_BD.232_1#b5dbff565?sp=1&amp;pid=a66feaa04&amp;color=0,0,0&amp;vtp=1&amp;bt=1&amp;bbb=1&amp;zzd= 6"/>
          <p:cNvSpPr/>
          <p:nvPr/>
        </p:nvSpPr>
        <p:spPr>
          <a:xfrm>
            <a:off x="3260630" y="43796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8_1#8aef3c079?sp=1&amp;pid=a66feaa04&amp;color=0,0,0&amp;vtp=1&amp;bt=1&amp;bb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始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①匈奴之祸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从我始矣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陵始降时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，忽忽如狂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③始以强壮出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B_6_AN.239_1#8aef3c079.bracket?pid=a66feaa04&amp;color=0,0,0&amp;vpa=203&amp;vtp=1&amp;bbb=1"/>
          <p:cNvSpPr/>
          <p:nvPr/>
        </p:nvSpPr>
        <p:spPr>
          <a:xfrm>
            <a:off x="4267866" y="1123320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动词,开始</a:t>
            </a:r>
            <a:endParaRPr lang="en-US" altLang="zh-CN" sz="2800" dirty="0"/>
          </a:p>
        </p:txBody>
      </p:sp>
      <p:sp>
        <p:nvSpPr>
          <p:cNvPr id="7" name="QB_6_AN.240_1#8aef3c079.bracket?pid=a66feaa04&amp;color=0,0,0&amp;vpa=204&amp;vtp=1&amp;bbb=1"/>
          <p:cNvSpPr/>
          <p:nvPr/>
        </p:nvSpPr>
        <p:spPr>
          <a:xfrm>
            <a:off x="4255166" y="1771020"/>
            <a:ext cx="14192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副词,刚</a:t>
            </a:r>
            <a:endParaRPr lang="en-US" altLang="zh-CN" sz="2800" dirty="0"/>
          </a:p>
        </p:txBody>
      </p:sp>
      <p:sp>
        <p:nvSpPr>
          <p:cNvPr id="8" name="QB_6_AN.241_1#8aef3c079.bracket?pid=a66feaa04&amp;color=0,0,0&amp;vpa=205&amp;vtp=1&amp;bbb=1"/>
          <p:cNvSpPr/>
          <p:nvPr/>
        </p:nvSpPr>
        <p:spPr>
          <a:xfrm>
            <a:off x="2845467" y="2418720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副词,当初</a:t>
            </a:r>
            <a:endParaRPr lang="en-US" altLang="zh-CN" sz="2800" dirty="0"/>
          </a:p>
        </p:txBody>
      </p:sp>
      <p:sp>
        <p:nvSpPr>
          <p:cNvPr id="9" name="QB_6_BD.238_1#8aef3c079?sp=1&amp;pid=a66feaa04&amp;color=0,0,0&amp;vtp=1&amp;bt=1&amp;bbb=1&amp;zzd= 2"/>
          <p:cNvSpPr/>
          <p:nvPr/>
        </p:nvSpPr>
        <p:spPr>
          <a:xfrm>
            <a:off x="36162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238_1#8aef3c079?sp=1&amp;pid=a66feaa04&amp;color=0,0,0&amp;vtp=1&amp;bt=1&amp;bbb=1&amp;zzd= 3"/>
          <p:cNvSpPr/>
          <p:nvPr/>
        </p:nvSpPr>
        <p:spPr>
          <a:xfrm>
            <a:off x="14826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238_1#8aef3c079?sp=1&amp;pid=a66feaa04&amp;color=0,0,0&amp;vtp=1&amp;bt=1&amp;bbb=1&amp;zzd= 4"/>
          <p:cNvSpPr/>
          <p:nvPr/>
        </p:nvSpPr>
        <p:spPr>
          <a:xfrm>
            <a:off x="1127030" y="3084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2_1#b4fe80901?sp=1&amp;pid=a66feaa04&amp;color=0,0,0&amp;mp=1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（6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发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方欲发使送武等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虞常等七十余人欲发(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单于子弟发兵与战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④张胜闻之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恐前语发(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243_1#b4fe80901.bracket?pid=a66feaa04&amp;color=0,0,0&amp;mp=1&amp;vpa=206&amp;vtp=1&amp;bbb=1"/>
          <p:cNvSpPr/>
          <p:nvPr/>
        </p:nvSpPr>
        <p:spPr>
          <a:xfrm>
            <a:off x="3556666" y="1123320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动词,派遣</a:t>
            </a:r>
            <a:endParaRPr lang="en-US" altLang="zh-CN" sz="2800" dirty="0"/>
          </a:p>
        </p:txBody>
      </p:sp>
      <p:sp>
        <p:nvSpPr>
          <p:cNvPr id="8" name="QB_6_AN.244_1#b4fe80901.bracket?pid=a66feaa04&amp;color=0,0,0&amp;mp=1&amp;vpa=207&amp;vtp=1&amp;bbb=1"/>
          <p:cNvSpPr/>
          <p:nvPr/>
        </p:nvSpPr>
        <p:spPr>
          <a:xfrm>
            <a:off x="4305966" y="1771020"/>
            <a:ext cx="25796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动词,发动,动手</a:t>
            </a:r>
            <a:endParaRPr lang="en-US" altLang="zh-CN" sz="2800" dirty="0"/>
          </a:p>
        </p:txBody>
      </p:sp>
      <p:sp>
        <p:nvSpPr>
          <p:cNvPr id="9" name="QB_6_AN.245_1#b4fe80901.bracket?pid=a66feaa04&amp;color=0,0,0&amp;mp=1&amp;vpa=208&amp;vtp=1&amp;bbb=1"/>
          <p:cNvSpPr/>
          <p:nvPr/>
        </p:nvSpPr>
        <p:spPr>
          <a:xfrm>
            <a:off x="3912266" y="2418720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动词,出动</a:t>
            </a:r>
            <a:endParaRPr lang="en-US" altLang="zh-CN" sz="2800" dirty="0"/>
          </a:p>
        </p:txBody>
      </p:sp>
      <p:sp>
        <p:nvSpPr>
          <p:cNvPr id="10" name="QB_6_AN.246_1#b4fe80901.bracket?pid=a66feaa04&amp;color=0,0,0&amp;mp=1&amp;vpa=209&amp;vtp=1&amp;bbb=1"/>
          <p:cNvSpPr/>
          <p:nvPr/>
        </p:nvSpPr>
        <p:spPr>
          <a:xfrm>
            <a:off x="4267866" y="3066420"/>
            <a:ext cx="28479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动词,暴露、泄露</a:t>
            </a:r>
            <a:endParaRPr lang="en-US" altLang="zh-CN" sz="2800" dirty="0"/>
          </a:p>
        </p:txBody>
      </p:sp>
      <p:sp>
        <p:nvSpPr>
          <p:cNvPr id="11" name="QB_6_BD.242_1#b4fe80901?sp=1&amp;pid=a66feaa04&amp;color=0,0,0&amp;mp=1&amp;vtp=1&amp;bt=1&amp;bbb=1&amp;zzd= 2"/>
          <p:cNvSpPr/>
          <p:nvPr/>
        </p:nvSpPr>
        <p:spPr>
          <a:xfrm>
            <a:off x="18382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242_1#b4fe80901?sp=1&amp;pid=a66feaa04&amp;color=0,0,0&amp;mp=1&amp;vtp=1&amp;bt=1&amp;bbb=1&amp;zzd= 3"/>
          <p:cNvSpPr/>
          <p:nvPr/>
        </p:nvSpPr>
        <p:spPr>
          <a:xfrm>
            <a:off x="39718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242_1#b4fe80901?sp=1&amp;pid=a66feaa04&amp;color=0,0,0&amp;mp=1&amp;vtp=1&amp;bt=1&amp;bbb=1&amp;zzd= 4"/>
          <p:cNvSpPr/>
          <p:nvPr/>
        </p:nvSpPr>
        <p:spPr>
          <a:xfrm>
            <a:off x="25494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42_1#b4fe80901?sp=1&amp;pid=a66feaa04&amp;color=0,0,0&amp;mp=1&amp;vtp=1&amp;bt=1&amp;bbb=1&amp;zzd= 5"/>
          <p:cNvSpPr/>
          <p:nvPr/>
        </p:nvSpPr>
        <p:spPr>
          <a:xfrm>
            <a:off x="39718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7_1#1d28074cc?sp=1&amp;pid=a66feaa04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（7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治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单于使卫律治其事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②举地千里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至今治强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奚暇治礼义哉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④不效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则治臣之罪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，以告先帝之灵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248_1#1d28074cc.bracket?pid=a66feaa04&amp;color=0,0,0&amp;vpa=210&amp;vtp=1&amp;bbb=1"/>
          <p:cNvSpPr/>
          <p:nvPr/>
        </p:nvSpPr>
        <p:spPr>
          <a:xfrm>
            <a:off x="3950366" y="11233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动词，审理</a:t>
            </a:r>
            <a:endParaRPr lang="en-US" altLang="zh-CN" sz="2800" dirty="0"/>
          </a:p>
        </p:txBody>
      </p:sp>
      <p:sp>
        <p:nvSpPr>
          <p:cNvPr id="8" name="QB_6_AN.249_1#1d28074cc.bracket?pid=a66feaa04&amp;color=0,0,0&amp;vpa=211&amp;vtp=1&amp;bbb=1"/>
          <p:cNvSpPr/>
          <p:nvPr/>
        </p:nvSpPr>
        <p:spPr>
          <a:xfrm>
            <a:off x="4305966" y="17710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形容词，社会安定</a:t>
            </a:r>
            <a:endParaRPr lang="en-US" altLang="zh-CN" sz="2800" dirty="0"/>
          </a:p>
        </p:txBody>
      </p:sp>
      <p:sp>
        <p:nvSpPr>
          <p:cNvPr id="9" name="QB_6_AN.250_1#1d28074cc.bracket?pid=a66feaa04&amp;color=0,0,0&amp;vpa=212&amp;vtp=1&amp;bbb=1"/>
          <p:cNvSpPr/>
          <p:nvPr/>
        </p:nvSpPr>
        <p:spPr>
          <a:xfrm>
            <a:off x="3239166" y="24187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动词，讲求</a:t>
            </a:r>
            <a:endParaRPr lang="en-US" altLang="zh-CN" sz="2800" dirty="0"/>
          </a:p>
        </p:txBody>
      </p:sp>
      <p:sp>
        <p:nvSpPr>
          <p:cNvPr id="10" name="QB_6_AN.251_1#1d28074cc.bracket?pid=a66feaa04&amp;color=0,0,0&amp;vpa=213&amp;vtp=1&amp;bbb=1"/>
          <p:cNvSpPr/>
          <p:nvPr/>
        </p:nvSpPr>
        <p:spPr>
          <a:xfrm>
            <a:off x="6439567" y="30664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动词，惩治，治罪</a:t>
            </a:r>
            <a:endParaRPr lang="en-US" altLang="zh-CN" sz="2800" dirty="0"/>
          </a:p>
        </p:txBody>
      </p:sp>
      <p:sp>
        <p:nvSpPr>
          <p:cNvPr id="11" name="QB_6_BD.247_1#1d28074cc?sp=1&amp;pid=a66feaa04&amp;color=0,0,0&amp;vtp=1&amp;bt=1&amp;bbb=1&amp;zzd= 2"/>
          <p:cNvSpPr/>
          <p:nvPr/>
        </p:nvSpPr>
        <p:spPr>
          <a:xfrm>
            <a:off x="2905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247_1#1d28074cc?sp=1&amp;pid=a66feaa04&amp;color=0,0,0&amp;vtp=1&amp;bt=1&amp;bbb=1&amp;zzd= 3"/>
          <p:cNvSpPr/>
          <p:nvPr/>
        </p:nvSpPr>
        <p:spPr>
          <a:xfrm>
            <a:off x="36162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247_1#1d28074cc?sp=1&amp;pid=a66feaa04&amp;color=0,0,0&amp;vtp=1&amp;bt=1&amp;bbb=1&amp;zzd= 4"/>
          <p:cNvSpPr/>
          <p:nvPr/>
        </p:nvSpPr>
        <p:spPr>
          <a:xfrm>
            <a:off x="18382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47_1#1d28074cc?sp=1&amp;pid=a66feaa04&amp;color=0,0,0&amp;vtp=1&amp;bt=1&amp;bbb=1&amp;zzd= 5"/>
          <p:cNvSpPr/>
          <p:nvPr/>
        </p:nvSpPr>
        <p:spPr>
          <a:xfrm>
            <a:off x="25494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2_1#a95f888b9?sp=1&amp;pid=a66feaa04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（8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因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君因我降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欲因此时降武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项王即日因留沛公与饮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④批大郤，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导大窾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，因其固然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253_1#a95f888b9.bracket?pid=a66feaa04&amp;color=0,0,0&amp;vpa=214&amp;vtp=1&amp;bbb=1"/>
          <p:cNvSpPr/>
          <p:nvPr/>
        </p:nvSpPr>
        <p:spPr>
          <a:xfrm>
            <a:off x="2489867" y="1123320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介词,通过</a:t>
            </a:r>
            <a:endParaRPr lang="en-US" altLang="zh-CN" sz="2800" dirty="0"/>
          </a:p>
        </p:txBody>
      </p:sp>
      <p:sp>
        <p:nvSpPr>
          <p:cNvPr id="8" name="QB_6_AN.254_1#a95f888b9.bracket?pid=a66feaa04&amp;color=0,0,0&amp;vpa=215&amp;vtp=1&amp;bbb=1"/>
          <p:cNvSpPr/>
          <p:nvPr/>
        </p:nvSpPr>
        <p:spPr>
          <a:xfrm>
            <a:off x="3188366" y="1771020"/>
            <a:ext cx="14192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介词,趁</a:t>
            </a:r>
            <a:endParaRPr lang="en-US" altLang="zh-CN" sz="2800" dirty="0"/>
          </a:p>
        </p:txBody>
      </p:sp>
      <p:sp>
        <p:nvSpPr>
          <p:cNvPr id="9" name="QB_6_AN.255_1#a95f888b9.bracket?pid=a66feaa04&amp;color=0,0,0&amp;vpa=216&amp;vtp=1&amp;bbb=1"/>
          <p:cNvSpPr/>
          <p:nvPr/>
        </p:nvSpPr>
        <p:spPr>
          <a:xfrm>
            <a:off x="4661566" y="2418720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连词，于是，就</a:t>
            </a:r>
            <a:endParaRPr lang="en-US" altLang="zh-CN" sz="2800" dirty="0"/>
          </a:p>
        </p:txBody>
      </p:sp>
      <p:sp>
        <p:nvSpPr>
          <p:cNvPr id="10" name="QB_6_AN.256_1#a95f888b9.bracket?pid=a66feaa04&amp;color=0,0,0&amp;vpa=217&amp;vtp=1&amp;bbb=1"/>
          <p:cNvSpPr/>
          <p:nvPr/>
        </p:nvSpPr>
        <p:spPr>
          <a:xfrm>
            <a:off x="5372766" y="30664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动词，顺着</a:t>
            </a:r>
            <a:endParaRPr lang="en-US" altLang="zh-CN" sz="2800" dirty="0"/>
          </a:p>
        </p:txBody>
      </p:sp>
      <p:sp>
        <p:nvSpPr>
          <p:cNvPr id="11" name="QB_6_BD.252_1#a95f888b9?sp=1&amp;pid=a66feaa04&amp;color=0,0,0&amp;vtp=1&amp;bt=1&amp;bbb=1&amp;zzd= 2"/>
          <p:cNvSpPr/>
          <p:nvPr/>
        </p:nvSpPr>
        <p:spPr>
          <a:xfrm>
            <a:off x="1482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252_1#a95f888b9?sp=1&amp;pid=a66feaa04&amp;color=0,0,0&amp;vtp=1&amp;bt=1&amp;bbb=1&amp;zzd= 3"/>
          <p:cNvSpPr/>
          <p:nvPr/>
        </p:nvSpPr>
        <p:spPr>
          <a:xfrm>
            <a:off x="14826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252_1#a95f888b9?sp=1&amp;pid=a66feaa04&amp;color=0,0,0&amp;vtp=1&amp;bt=1&amp;bbb=1&amp;zzd= 4"/>
          <p:cNvSpPr/>
          <p:nvPr/>
        </p:nvSpPr>
        <p:spPr>
          <a:xfrm>
            <a:off x="25494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52_1#a95f888b9?sp=1&amp;pid=a66feaa04&amp;color=0,0,0&amp;vtp=1&amp;bt=1&amp;bbb=1&amp;zzd= 5"/>
          <p:cNvSpPr/>
          <p:nvPr/>
        </p:nvSpPr>
        <p:spPr>
          <a:xfrm>
            <a:off x="39718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7_1#81735f29a?sp=1&amp;pid=a66feaa04&amp;color=0,0,0&amp;vtp=1&amp;bt=1&amp;bb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（9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少以父任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，兄弟并为郎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皆以美于徐公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恐前语发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，以状语武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④即谋单于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何以复加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何面目以归汉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蹈其背以出血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武以始元六年春至京师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B_6_AN.258_1#81735f29a.bracket?pid=a66feaa04&amp;color=0,0,0&amp;vpa=218&amp;vtp=1&amp;bbb=1"/>
          <p:cNvSpPr/>
          <p:nvPr/>
        </p:nvSpPr>
        <p:spPr>
          <a:xfrm>
            <a:off x="4661566" y="11233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介词，凭借</a:t>
            </a:r>
            <a:endParaRPr lang="en-US" altLang="zh-CN" sz="2800" dirty="0"/>
          </a:p>
        </p:txBody>
      </p:sp>
      <p:sp>
        <p:nvSpPr>
          <p:cNvPr id="11" name="QB_6_AN.259_1#81735f29a.bracket?pid=a66feaa04&amp;color=0,0,0&amp;vpa=219&amp;vtp=1&amp;bbb=1"/>
          <p:cNvSpPr/>
          <p:nvPr/>
        </p:nvSpPr>
        <p:spPr>
          <a:xfrm>
            <a:off x="3239166" y="17710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动词，认为</a:t>
            </a:r>
            <a:endParaRPr lang="en-US" altLang="zh-CN" sz="2800" dirty="0"/>
          </a:p>
        </p:txBody>
      </p:sp>
      <p:sp>
        <p:nvSpPr>
          <p:cNvPr id="12" name="QB_6_AN.260_1#81735f29a.bracket?pid=a66feaa04&amp;color=0,0,0&amp;vpa=220&amp;vtp=1&amp;bbb=1"/>
          <p:cNvSpPr/>
          <p:nvPr/>
        </p:nvSpPr>
        <p:spPr>
          <a:xfrm>
            <a:off x="4305966" y="24187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介词，把</a:t>
            </a:r>
            <a:endParaRPr lang="en-US" altLang="zh-CN" sz="2800" dirty="0"/>
          </a:p>
        </p:txBody>
      </p:sp>
      <p:sp>
        <p:nvSpPr>
          <p:cNvPr id="13" name="QB_6_AN.261_1#81735f29a.bracket?pid=a66feaa04&amp;color=0,0,0&amp;vpa=221&amp;vtp=1&amp;bbb=1"/>
          <p:cNvSpPr/>
          <p:nvPr/>
        </p:nvSpPr>
        <p:spPr>
          <a:xfrm>
            <a:off x="4305966" y="30664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介词，用</a:t>
            </a:r>
            <a:endParaRPr lang="en-US" altLang="zh-CN" sz="2800" dirty="0"/>
          </a:p>
        </p:txBody>
      </p:sp>
      <p:sp>
        <p:nvSpPr>
          <p:cNvPr id="14" name="QB_6_AN.262_1#81735f29a.bracket?pid=a66feaa04&amp;color=0,0,0&amp;vpa=222&amp;vtp=1&amp;bbb=1"/>
          <p:cNvSpPr/>
          <p:nvPr/>
        </p:nvSpPr>
        <p:spPr>
          <a:xfrm>
            <a:off x="3239166" y="37141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连词，来，表修饰</a:t>
            </a:r>
            <a:endParaRPr lang="en-US" altLang="zh-CN" sz="2800" dirty="0"/>
          </a:p>
        </p:txBody>
      </p:sp>
      <p:sp>
        <p:nvSpPr>
          <p:cNvPr id="15" name="QB_6_AN.263_1#81735f29a.bracket?pid=a66feaa04&amp;color=0,0,0&amp;vpa=223&amp;vtp=1&amp;bbb=1"/>
          <p:cNvSpPr/>
          <p:nvPr/>
        </p:nvSpPr>
        <p:spPr>
          <a:xfrm>
            <a:off x="3239166" y="43618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连词，来，表目的</a:t>
            </a:r>
            <a:endParaRPr lang="en-US" altLang="zh-CN" sz="2800" dirty="0"/>
          </a:p>
        </p:txBody>
      </p:sp>
      <p:sp>
        <p:nvSpPr>
          <p:cNvPr id="16" name="QB_6_AN.264_1#81735f29a.bracket?pid=a66feaa04&amp;color=0,0,0&amp;vpa=224&amp;vtp=1&amp;bbb=1"/>
          <p:cNvSpPr/>
          <p:nvPr/>
        </p:nvSpPr>
        <p:spPr>
          <a:xfrm>
            <a:off x="4661566" y="50095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介词，在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时候</a:t>
            </a:r>
            <a:endParaRPr lang="en-US" altLang="zh-CN" sz="2800" dirty="0"/>
          </a:p>
        </p:txBody>
      </p:sp>
      <p:sp>
        <p:nvSpPr>
          <p:cNvPr id="17" name="QB_6_BD.257_1#81735f29a?sp=1&amp;pid=a66feaa04&amp;color=0,0,0&amp;vtp=1&amp;bt=1&amp;bbb=1&amp;zzd= 2"/>
          <p:cNvSpPr/>
          <p:nvPr/>
        </p:nvSpPr>
        <p:spPr>
          <a:xfrm>
            <a:off x="1482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6_BD.257_1#81735f29a?sp=1&amp;pid=a66feaa04&amp;color=0,0,0&amp;vtp=1&amp;bt=1&amp;bbb=1&amp;zzd= 3"/>
          <p:cNvSpPr/>
          <p:nvPr/>
        </p:nvSpPr>
        <p:spPr>
          <a:xfrm>
            <a:off x="14826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6_BD.257_1#81735f29a?sp=1&amp;pid=a66feaa04&amp;color=0,0,0&amp;vtp=1&amp;bt=1&amp;bbb=1&amp;zzd= 4"/>
          <p:cNvSpPr/>
          <p:nvPr/>
        </p:nvSpPr>
        <p:spPr>
          <a:xfrm>
            <a:off x="29050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6_BD.257_1#81735f29a?sp=1&amp;pid=a66feaa04&amp;color=0,0,0&amp;vtp=1&amp;bt=1&amp;bbb=1&amp;zzd= 5"/>
          <p:cNvSpPr/>
          <p:nvPr/>
        </p:nvSpPr>
        <p:spPr>
          <a:xfrm>
            <a:off x="32606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6_BD.257_1#81735f29a?sp=1&amp;pid=a66feaa04&amp;color=0,0,0&amp;vtp=1&amp;bt=1&amp;bbb=1&amp;zzd= 6"/>
          <p:cNvSpPr/>
          <p:nvPr/>
        </p:nvSpPr>
        <p:spPr>
          <a:xfrm>
            <a:off x="21938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B_6_BD.257_1#81735f29a?sp=1&amp;pid=a66feaa04&amp;color=0,0,0&amp;vtp=1&amp;bt=1&amp;bbb=1&amp;zzd= 7"/>
          <p:cNvSpPr/>
          <p:nvPr/>
        </p:nvSpPr>
        <p:spPr>
          <a:xfrm>
            <a:off x="2193830" y="50146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B_6_BD.257_1#81735f29a?sp=1&amp;pid=a66feaa04&amp;color=0,0,0&amp;vtp=1&amp;bt=1&amp;bbb=1&amp;zzd= 8"/>
          <p:cNvSpPr/>
          <p:nvPr/>
        </p:nvSpPr>
        <p:spPr>
          <a:xfrm>
            <a:off x="1482630" y="5675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65_1#b4a20b6fd?sp=1&amp;pid=6a5f4e385&amp;color=0,0,0&amp;vtp=1&amp;bt=1&amp;bb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①陵与卫律之罪上通于天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②得夜见汉使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③天雨雪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，武卧啮雪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3" name="QB_5_AN.266_1#b4a20b6fd.blank?pid=6a5f4e385&amp;color=0,0,0&amp;vpa=225&amp;vtp=1&amp;bbb=1"/>
          <p:cNvSpPr/>
          <p:nvPr/>
        </p:nvSpPr>
        <p:spPr>
          <a:xfrm>
            <a:off x="1334166" y="1732920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名词作状语，向上。</a:t>
            </a:r>
            <a:endParaRPr lang="en-US" altLang="zh-CN" sz="2800" dirty="0"/>
          </a:p>
        </p:txBody>
      </p:sp>
      <p:sp>
        <p:nvSpPr>
          <p:cNvPr id="4" name="QB_5_AN.267_1#b4a20b6fd.blank?pid=6a5f4e385&amp;color=0,0,0&amp;vpa=226&amp;vtp=1&amp;bbb=1"/>
          <p:cNvSpPr/>
          <p:nvPr/>
        </p:nvSpPr>
        <p:spPr>
          <a:xfrm>
            <a:off x="1334166" y="3028320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名词作状语，在夜里。</a:t>
            </a:r>
            <a:endParaRPr lang="en-US" altLang="zh-CN" sz="2800" dirty="0"/>
          </a:p>
        </p:txBody>
      </p:sp>
      <p:sp>
        <p:nvSpPr>
          <p:cNvPr id="5" name="QB_5_AN.268_1#b4a20b6fd.blank?pid=6a5f4e385&amp;color=0,0,0&amp;vpa=227&amp;vtp=1&amp;bbb=1"/>
          <p:cNvSpPr/>
          <p:nvPr/>
        </p:nvSpPr>
        <p:spPr>
          <a:xfrm>
            <a:off x="1334166" y="43237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名词作动词，下。</a:t>
            </a:r>
            <a:endParaRPr lang="en-US" altLang="zh-CN" sz="2800" dirty="0"/>
          </a:p>
        </p:txBody>
      </p:sp>
      <p:sp>
        <p:nvSpPr>
          <p:cNvPr id="6" name="QB_5_BD.265_1#b4a20b6fd?sp=1&amp;pid=6a5f4e385&amp;color=0,0,0&amp;vtp=1&amp;bt=1&amp;bbb=1&amp;zzd= 3"/>
          <p:cNvSpPr/>
          <p:nvPr/>
        </p:nvSpPr>
        <p:spPr>
          <a:xfrm>
            <a:off x="3260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5_BD.265_1#b4a20b6fd?sp=1&amp;pid=6a5f4e385&amp;color=0,0,0&amp;vtp=1&amp;bt=1&amp;bbb=1&amp;zzd= 7"/>
          <p:cNvSpPr/>
          <p:nvPr/>
        </p:nvSpPr>
        <p:spPr>
          <a:xfrm>
            <a:off x="14826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265_1#b4a20b6fd?sp=1&amp;pid=6a5f4e385&amp;color=0,0,0&amp;vtp=1&amp;bt=1&amp;bbb=1&amp;zzd= 11"/>
          <p:cNvSpPr/>
          <p:nvPr/>
        </p:nvSpPr>
        <p:spPr>
          <a:xfrm>
            <a:off x="14826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2b91468e?pid=ee66c467d&amp;color=0,0,0&amp;vtp=1&amp;bt=1&amp;bbb=1"/>
          <p:cNvSpPr/>
          <p:nvPr/>
        </p:nvSpPr>
        <p:spPr>
          <a:xfrm>
            <a:off x="612648" y="466345"/>
            <a:ext cx="10963656" cy="7071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200" dirty="0"/>
          </a:p>
        </p:txBody>
      </p:sp>
      <p:sp>
        <p:nvSpPr>
          <p:cNvPr id="3" name="P_5#8fb591f0e?pid=92b91468e&amp;color=0,0,0&amp;vtp=1&amp;bbb=1&amp;hb=1"/>
          <p:cNvSpPr/>
          <p:nvPr/>
        </p:nvSpPr>
        <p:spPr>
          <a:xfrm>
            <a:off x="612648" y="1163913"/>
            <a:ext cx="10963656" cy="497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《汉书》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汉书》是我国第一部纪传体断代史，是古代传记文学名著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中还收录了西汉大量的辞赋和散文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，有总集的性质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它记载了从汉高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祖刘邦元年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（前206）到王莽地皇四年（23）之间229年的历史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。《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》继承《史记》，只是改“书”为“志”，把“世家”并入“列传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全书有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十二本纪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、七十列传、八表、十志，共一百卷。《汉书》以“实录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精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神来写社会各阶层人物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，平实而生动；语言有骈体化倾向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对后世散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文发展影响很大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。它与《后汉书》《史记》《三国志》并称“前四史”。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69_1#b4a20b6fd?pid=6a5f4e385&amp;color=0,0,0&amp;mp=1&amp;vtp=1&amp;bt=1&amp;bb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武能网纺缴，檠弓弩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⑤反欲斗两主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⑥尽归汉使路充国等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⑦单于壮其节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3" name="QB_5_AN.270_1#b4a20b6fd.blank?pid=6a5f4e385&amp;color=0,0,0&amp;mp=1&amp;vpa=228&amp;vtp=1&amp;bbb=1"/>
          <p:cNvSpPr/>
          <p:nvPr/>
        </p:nvSpPr>
        <p:spPr>
          <a:xfrm>
            <a:off x="1321466" y="1085220"/>
            <a:ext cx="8831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名词作动词，结网；名词作动词，用檠矫正（弓弩）。</a:t>
            </a:r>
            <a:endParaRPr lang="en-US" altLang="zh-CN" sz="2800" dirty="0"/>
          </a:p>
        </p:txBody>
      </p:sp>
      <p:sp>
        <p:nvSpPr>
          <p:cNvPr id="4" name="QB_5_AN.271_1#b4a20b6fd.blank?pid=6a5f4e385&amp;color=0,0,0&amp;mp=1&amp;vpa=229&amp;vtp=1&amp;bbb=1"/>
          <p:cNvSpPr/>
          <p:nvPr/>
        </p:nvSpPr>
        <p:spPr>
          <a:xfrm>
            <a:off x="1321466" y="2380620"/>
            <a:ext cx="52593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相斗。</a:t>
            </a:r>
            <a:endParaRPr lang="en-US" altLang="zh-CN" sz="2800" dirty="0"/>
          </a:p>
        </p:txBody>
      </p:sp>
      <p:sp>
        <p:nvSpPr>
          <p:cNvPr id="5" name="QB_5_AN.272_1#b4a20b6fd.blank?pid=6a5f4e385&amp;color=0,0,0&amp;mp=1&amp;vpa=230&amp;vtp=1&amp;bbb=1"/>
          <p:cNvSpPr/>
          <p:nvPr/>
        </p:nvSpPr>
        <p:spPr>
          <a:xfrm>
            <a:off x="1321466" y="3676020"/>
            <a:ext cx="52593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动词的使动用法，使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回归。</a:t>
            </a:r>
            <a:endParaRPr lang="en-US" altLang="zh-CN" sz="2800" dirty="0"/>
          </a:p>
        </p:txBody>
      </p:sp>
      <p:sp>
        <p:nvSpPr>
          <p:cNvPr id="6" name="QB_5_AN.273_1#b4a20b6fd.blank?pid=6a5f4e385&amp;color=0,0,0&amp;mp=1&amp;vpa=231&amp;vtp=1&amp;bbb=1"/>
          <p:cNvSpPr/>
          <p:nvPr/>
        </p:nvSpPr>
        <p:spPr>
          <a:xfrm>
            <a:off x="1321466" y="4971420"/>
            <a:ext cx="59737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形容词的意动用法，认为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豪壮。</a:t>
            </a:r>
            <a:endParaRPr lang="en-US" altLang="zh-CN" sz="2800" dirty="0"/>
          </a:p>
        </p:txBody>
      </p:sp>
      <p:sp>
        <p:nvSpPr>
          <p:cNvPr id="7" name="QB_5_BD.269_1#b4a20b6fd?pid=6a5f4e385&amp;color=0,0,0&amp;mp=1&amp;vtp=1&amp;bt=1&amp;bbb=1&amp;zzd= 1"/>
          <p:cNvSpPr/>
          <p:nvPr/>
        </p:nvSpPr>
        <p:spPr>
          <a:xfrm>
            <a:off x="18382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269_1#b4a20b6fd?pid=6a5f4e385&amp;color=0,0,0&amp;mp=1&amp;vtp=1&amp;bt=1&amp;bbb=1&amp;zzd= 1"/>
          <p:cNvSpPr/>
          <p:nvPr/>
        </p:nvSpPr>
        <p:spPr>
          <a:xfrm>
            <a:off x="32606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5_BD.269_1#b4a20b6fd?pid=6a5f4e385&amp;color=0,0,0&amp;mp=1&amp;vtp=1&amp;bt=1&amp;bbb=1&amp;zzd= 5"/>
          <p:cNvSpPr/>
          <p:nvPr/>
        </p:nvSpPr>
        <p:spPr>
          <a:xfrm>
            <a:off x="18382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5_BD.269_1#b4a20b6fd?pid=6a5f4e385&amp;color=0,0,0&amp;mp=1&amp;vtp=1&amp;bt=1&amp;bbb=1&amp;zzd= 9"/>
          <p:cNvSpPr/>
          <p:nvPr/>
        </p:nvSpPr>
        <p:spPr>
          <a:xfrm>
            <a:off x="14826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5_BD.269_1#b4a20b6fd?pid=6a5f4e385&amp;color=0,0,0&amp;mp=1&amp;vtp=1&amp;bt=1&amp;bbb=1&amp;zzd= 13"/>
          <p:cNvSpPr/>
          <p:nvPr/>
        </p:nvSpPr>
        <p:spPr>
          <a:xfrm>
            <a:off x="1838230" y="50146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ab775fed?pid=6a5f4e385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掌握使动用法和意动用法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使动用法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使动用法就是谓语动词表示的动作不是由主语发出的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而是由宾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语发出的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实际上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它是以动宾式结构表达了兼语式的内容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使动用法包括名词的使动用法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动词的使动用法和形容词的使动用法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ab775fed?pid=6a5f4e385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名词的使动用法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名词带了宾语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并且使宾语所代表的人或事物变成这个名词所代表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的人或事物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先破秦入咸阳者王之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鸿门宴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不能带宾语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却与代词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构成动宾关系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使动用法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P_5_BD#9ab775fed?pid=6a5f4e385&amp;color=0,0,0&amp;vtp=1&amp;bt=1&amp;bbb=1&amp;hb=1&amp;zzd= 6"/>
          <p:cNvSpPr/>
          <p:nvPr/>
        </p:nvSpPr>
        <p:spPr>
          <a:xfrm>
            <a:off x="46830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ab775fed?pid=6a5f4e385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动词的使动用法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谓语动词对它的宾语含有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使它怎么样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舞幽壑之潜蛟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泣孤舟之嫠妇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赤壁赋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均为不及物动词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但分别带了宾语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潜蛟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嫠妇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舞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为使动用法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分别译为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起舞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哭泣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P_5_BD#9ab775fed?pid=6a5f4e385&amp;color=0,0,0&amp;vtp=1&amp;bt=1&amp;bbb=1&amp;hb=1&amp;zzd= 5"/>
          <p:cNvSpPr/>
          <p:nvPr/>
        </p:nvSpPr>
        <p:spPr>
          <a:xfrm>
            <a:off x="21938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5_BD#9ab775fed?pid=6a5f4e385&amp;color=0,0,0&amp;vtp=1&amp;bt=1&amp;bbb=1&amp;hb=1&amp;zzd= 5"/>
          <p:cNvSpPr/>
          <p:nvPr/>
        </p:nvSpPr>
        <p:spPr>
          <a:xfrm>
            <a:off x="46830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ab775fed?pid=6a5f4e385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形容词的使动用法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形容词处于谓语的位置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又带有宾语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并且对它的宾语含有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使它怎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么样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抑王兴甲兵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危士臣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齐桓晋文之事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为形容词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但让后面的宾语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士臣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处于险境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为使动用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处于险境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P_5_BD#9ab775fed?pid=6a5f4e385&amp;color=0,0,0&amp;vtp=1&amp;bt=1&amp;bbb=1&amp;hb=1&amp;zzd= 6"/>
          <p:cNvSpPr/>
          <p:nvPr/>
        </p:nvSpPr>
        <p:spPr>
          <a:xfrm>
            <a:off x="43274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ab775fed?pid=6a5f4e385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意动用法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名词的意动用法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其特点是名词必带宾语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且主语把宾语看成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这个名词所代表的人或事物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看作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形容词的意动用法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形容词带上宾语后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表示主语认为宾语具</a:t>
            </a:r>
            <a:endParaRPr lang="en-US" altLang="zh-CN" sz="2800" b="0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有这个形容词表示的性质或特征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4_1#9445ba382?sp=1&amp;pid=6a5f4e385&amp;color=0,0,0&amp;vtp=1&amp;bt=1&amp;bb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汉天子我丈人行也。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缑王者，昆邪王姊子也。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单于益骄，非汉所望也。</a:t>
            </a:r>
            <a:endParaRPr lang="en-US" altLang="zh-CN" sz="2800" dirty="0"/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6" name="QB_5_AN.275_1#9445ba382.blank?pid=6a5f4e385&amp;color=0,0,0&amp;vpa=232&amp;vtp=1&amp;bbb=1"/>
          <p:cNvSpPr/>
          <p:nvPr/>
        </p:nvSpPr>
        <p:spPr>
          <a:xfrm>
            <a:off x="1677067" y="1732920"/>
            <a:ext cx="56149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句式：判断句，“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也”表判断。</a:t>
            </a:r>
            <a:endParaRPr lang="en-US" altLang="zh-CN" sz="2800" dirty="0"/>
          </a:p>
        </p:txBody>
      </p:sp>
      <p:sp>
        <p:nvSpPr>
          <p:cNvPr id="7" name="QB_5_AN.276_1#9445ba382.blank?pid=6a5f4e385&amp;color=0,0,0&amp;vpa=233&amp;vtp=1&amp;bbb=1"/>
          <p:cNvSpPr/>
          <p:nvPr/>
        </p:nvSpPr>
        <p:spPr>
          <a:xfrm>
            <a:off x="1689767" y="23806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译文：汉天子是我的长辈。</a:t>
            </a:r>
            <a:endParaRPr lang="en-US" altLang="zh-CN" sz="2800" dirty="0"/>
          </a:p>
        </p:txBody>
      </p:sp>
      <p:sp>
        <p:nvSpPr>
          <p:cNvPr id="8" name="QB_5_AN.277_1#9445ba382.blank?pid=6a5f4e385&amp;color=0,0,0&amp;vpa=234&amp;vtp=1&amp;bbb=1"/>
          <p:cNvSpPr/>
          <p:nvPr/>
        </p:nvSpPr>
        <p:spPr>
          <a:xfrm>
            <a:off x="1677067" y="3676020"/>
            <a:ext cx="7043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句式：判断句，“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者，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也”表判断。</a:t>
            </a:r>
            <a:endParaRPr lang="en-US" altLang="zh-CN" sz="2800" dirty="0"/>
          </a:p>
        </p:txBody>
      </p:sp>
      <p:sp>
        <p:nvSpPr>
          <p:cNvPr id="9" name="QB_5_AN.278_1#9445ba382.blank?pid=6a5f4e385&amp;color=0,0,0&amp;vpa=235&amp;vtp=1&amp;bbb=1"/>
          <p:cNvSpPr/>
          <p:nvPr/>
        </p:nvSpPr>
        <p:spPr>
          <a:xfrm>
            <a:off x="1677067" y="4323720"/>
            <a:ext cx="56165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译文：缑王是昆邪王姐姐的儿子。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4_1#9445ba382?sp=1&amp;pid=6a5f4e385&amp;color=0,0,0&amp;vtp=1&amp;bt=1&amp;bb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3" name="QB_5_BD.274_2#9445ba382?sp=1&amp;pid=6a5f4e385&amp;color=0,0,0&amp;vtp=1&amp;bbb=1&amp;hb=1"/>
          <p:cNvSpPr/>
          <p:nvPr/>
        </p:nvSpPr>
        <p:spPr>
          <a:xfrm>
            <a:off x="612648" y="180347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④何以复加?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子卿尚复谁为乎？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6" name="QB_5_AN.279_1#9445ba382.blank?pid=6a5f4e385&amp;color=0,0,0&amp;vpa=236&amp;vtp=1&amp;bbb=1"/>
          <p:cNvSpPr/>
          <p:nvPr/>
        </p:nvSpPr>
        <p:spPr>
          <a:xfrm>
            <a:off x="1689767" y="437520"/>
            <a:ext cx="41862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句式：“非”表否定判断。</a:t>
            </a:r>
            <a:endParaRPr lang="en-US" altLang="zh-CN" sz="2800" dirty="0"/>
          </a:p>
        </p:txBody>
      </p:sp>
      <p:sp>
        <p:nvSpPr>
          <p:cNvPr id="7" name="QB_5_AN.280_1#9445ba382.blank?pid=6a5f4e385&amp;color=0,0,0&amp;vpa=237&amp;vtp=1&amp;bbb=1"/>
          <p:cNvSpPr/>
          <p:nvPr/>
        </p:nvSpPr>
        <p:spPr>
          <a:xfrm>
            <a:off x="1677067" y="1085220"/>
            <a:ext cx="7759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译文：单于渐渐倨傲起来，不是汉朝所期望的。</a:t>
            </a:r>
            <a:endParaRPr lang="en-US" altLang="zh-CN" sz="2800" dirty="0"/>
          </a:p>
        </p:txBody>
      </p:sp>
      <p:sp>
        <p:nvSpPr>
          <p:cNvPr id="8" name="QB_5_AN.281_1#9445ba382.blank?pid=6a5f4e385&amp;color=0,0,0&amp;vpa=238&amp;vtp=1&amp;bbb=1&amp;hb=1"/>
          <p:cNvSpPr/>
          <p:nvPr/>
        </p:nvSpPr>
        <p:spPr>
          <a:xfrm>
            <a:off x="612648" y="2420694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：宾语前置句，疑问句中疑问代词作宾语，前置。“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何以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”，应为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“以何”。</a:t>
            </a:r>
            <a:endParaRPr lang="en-US" altLang="zh-CN" sz="2800" dirty="0"/>
          </a:p>
        </p:txBody>
      </p:sp>
      <p:sp>
        <p:nvSpPr>
          <p:cNvPr id="9" name="QB_5_AN.282_1#9445ba382.blank?pid=6a5f4e385&amp;color=0,0,0&amp;vpa=239&amp;vtp=1&amp;bbb=1"/>
          <p:cNvSpPr/>
          <p:nvPr/>
        </p:nvSpPr>
        <p:spPr>
          <a:xfrm>
            <a:off x="1677067" y="3716094"/>
            <a:ext cx="54371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译文：又该用什么更重的处罚呢?</a:t>
            </a:r>
            <a:endParaRPr lang="en-US" altLang="zh-CN" sz="2800" dirty="0"/>
          </a:p>
        </p:txBody>
      </p:sp>
      <p:sp>
        <p:nvSpPr>
          <p:cNvPr id="10" name="QB_5_AN.283_1#9445ba382.blank?pid=6a5f4e385&amp;color=0,0,0&amp;vpa=240&amp;vtp=1&amp;bbb=1"/>
          <p:cNvSpPr/>
          <p:nvPr/>
        </p:nvSpPr>
        <p:spPr>
          <a:xfrm>
            <a:off x="1727867" y="5011494"/>
            <a:ext cx="66849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句式：宾语前置句，“谁为”应为“为谁”。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4_2#9445ba382?sp=1&amp;pid=6a5f4e385&amp;color=0,0,0&amp;vtp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何以汝为见？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信义安所见乎？</a:t>
            </a:r>
            <a:endParaRPr lang="en-US" altLang="zh-CN" sz="2800" dirty="0"/>
          </a:p>
        </p:txBody>
      </p:sp>
      <p:sp>
        <p:nvSpPr>
          <p:cNvPr id="3" name="QB_5_BD.274_3#9445ba382?sp=1&amp;pid=6a5f4e385&amp;color=0,0,0&amp;vtp=1&amp;bbb=1&amp;hb=1"/>
          <p:cNvSpPr/>
          <p:nvPr/>
        </p:nvSpPr>
        <p:spPr>
          <a:xfrm>
            <a:off x="612648" y="371355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</a:t>
            </a: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为降虏于蛮夷。</a:t>
            </a:r>
            <a:endParaRPr lang="en-US" altLang="zh-CN" sz="2800" dirty="0"/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5" name="QB_5_AN.284_1#9445ba382.blank?pid=6a5f4e385&amp;color=0,0,0&amp;vpa=241&amp;vtp=1&amp;bbb=1"/>
          <p:cNvSpPr/>
          <p:nvPr/>
        </p:nvSpPr>
        <p:spPr>
          <a:xfrm>
            <a:off x="1689767" y="437520"/>
            <a:ext cx="49022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译文：您还为谁（守节）呢？</a:t>
            </a:r>
            <a:endParaRPr lang="en-US" altLang="zh-CN" sz="2800" dirty="0"/>
          </a:p>
        </p:txBody>
      </p:sp>
      <p:sp>
        <p:nvSpPr>
          <p:cNvPr id="6" name="QB_5_AN.285_1#9445ba382.blank?pid=6a5f4e385&amp;color=0,0,0&amp;vpa=242&amp;vtp=1&amp;bbb=1"/>
          <p:cNvSpPr/>
          <p:nvPr/>
        </p:nvSpPr>
        <p:spPr>
          <a:xfrm>
            <a:off x="1677067" y="1732920"/>
            <a:ext cx="66865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句式：宾语前置句，应为“何以见汝为”。</a:t>
            </a:r>
            <a:endParaRPr lang="en-US" altLang="zh-CN" sz="2800" dirty="0"/>
          </a:p>
        </p:txBody>
      </p:sp>
      <p:sp>
        <p:nvSpPr>
          <p:cNvPr id="7" name="QB_5_AN.286_1#9445ba382.blank?pid=6a5f4e385&amp;color=0,0,0&amp;vpa=243&amp;vtp=1&amp;bbb=1"/>
          <p:cNvSpPr/>
          <p:nvPr/>
        </p:nvSpPr>
        <p:spPr>
          <a:xfrm>
            <a:off x="1689767" y="2380620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译文：要见你干什么？</a:t>
            </a:r>
            <a:endParaRPr lang="en-US" altLang="zh-CN" sz="2800" dirty="0"/>
          </a:p>
        </p:txBody>
      </p:sp>
      <p:sp>
        <p:nvSpPr>
          <p:cNvPr id="8" name="QB_5_AN.287_1#9445ba382.blank?pid=6a5f4e385&amp;color=0,0,0&amp;vpa=244&amp;vtp=1&amp;bbb=1"/>
          <p:cNvSpPr/>
          <p:nvPr/>
        </p:nvSpPr>
        <p:spPr>
          <a:xfrm>
            <a:off x="1677067" y="3683074"/>
            <a:ext cx="7043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句式：宾语前置句，应为“信义所见安乎”。</a:t>
            </a:r>
            <a:endParaRPr lang="en-US" altLang="zh-CN" sz="2800" dirty="0"/>
          </a:p>
        </p:txBody>
      </p:sp>
      <p:sp>
        <p:nvSpPr>
          <p:cNvPr id="9" name="QB_5_AN.288_1#9445ba382.blank?pid=6a5f4e385&amp;color=0,0,0&amp;vpa=245&amp;vtp=1&amp;bbb=1"/>
          <p:cNvSpPr/>
          <p:nvPr/>
        </p:nvSpPr>
        <p:spPr>
          <a:xfrm>
            <a:off x="1677067" y="4330774"/>
            <a:ext cx="7759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译文：（您对汉朝的）信义又能在哪里显示呢？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4_3#9445ba382?sp=1&amp;pid=6a5f4e385&amp;color=0,0,0&amp;vtp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乃遣武以中郎将使持节送匈奴使留在汉者。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见犯乃死，重负国。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mtClean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4" name="QB_5_AN.289_1#9445ba382.blank?pid=6a5f4e385&amp;color=0,0,0&amp;vpa=246&amp;vtp=1&amp;bbb=1"/>
          <p:cNvSpPr/>
          <p:nvPr/>
        </p:nvSpPr>
        <p:spPr>
          <a:xfrm>
            <a:off x="1677067" y="437520"/>
            <a:ext cx="7043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句式：状语后置句，应为“于蛮夷为降虏”。</a:t>
            </a:r>
            <a:endParaRPr lang="en-US" altLang="zh-CN" sz="2800" dirty="0"/>
          </a:p>
        </p:txBody>
      </p:sp>
      <p:sp>
        <p:nvSpPr>
          <p:cNvPr id="5" name="QB_5_AN.290_1#9445ba382.blank?pid=6a5f4e385&amp;color=0,0,0&amp;vpa=247&amp;vtp=1&amp;bbb=1"/>
          <p:cNvSpPr/>
          <p:nvPr/>
        </p:nvSpPr>
        <p:spPr>
          <a:xfrm>
            <a:off x="1689767" y="10852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译文：在异族那里做俘虏。</a:t>
            </a:r>
            <a:endParaRPr lang="en-US" altLang="zh-CN" sz="2800" dirty="0"/>
          </a:p>
        </p:txBody>
      </p:sp>
      <p:sp>
        <p:nvSpPr>
          <p:cNvPr id="6" name="QB_5_AN.291_1#9445ba382.blank?pid=6a5f4e385&amp;color=0,0,0&amp;vpa=248&amp;vtp=1&amp;bbb=1"/>
          <p:cNvSpPr/>
          <p:nvPr/>
        </p:nvSpPr>
        <p:spPr>
          <a:xfrm>
            <a:off x="1677067" y="2380620"/>
            <a:ext cx="7043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句式：定语后置句，应为“留在汉匈奴使”。</a:t>
            </a:r>
            <a:endParaRPr lang="en-US" altLang="zh-CN" sz="2800" dirty="0"/>
          </a:p>
        </p:txBody>
      </p:sp>
      <p:sp>
        <p:nvSpPr>
          <p:cNvPr id="7" name="QB_5_AN.292_1#9445ba382.blank?pid=6a5f4e385&amp;color=0,0,0&amp;vpa=249&amp;vtp=1&amp;bbb=1&amp;hb=1"/>
          <p:cNvSpPr/>
          <p:nvPr/>
        </p:nvSpPr>
        <p:spPr>
          <a:xfrm>
            <a:off x="612648" y="3028320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译文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：就派苏武以中郎将的身份持节（出使匈奴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护送留在汉朝的匈奴使者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5_AN.293_1#9445ba382.blank?pid=6a5f4e385&amp;color=0,0,0&amp;vpa=250&amp;vtp=1&amp;bbb=1"/>
          <p:cNvSpPr/>
          <p:nvPr/>
        </p:nvSpPr>
        <p:spPr>
          <a:xfrm>
            <a:off x="1689767" y="4971420"/>
            <a:ext cx="49006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句式：被动句，“见”表被动。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20580</Words>
  <Application>WPS 演示</Application>
  <PresentationFormat>宽屏</PresentationFormat>
  <Paragraphs>1536</Paragraphs>
  <Slides>117</Slides>
  <Notes>94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117</vt:i4>
      </vt:variant>
    </vt:vector>
  </HeadingPairs>
  <TitlesOfParts>
    <vt:vector size="132" baseType="lpstr">
      <vt:lpstr>Arial</vt:lpstr>
      <vt:lpstr>宋体</vt:lpstr>
      <vt:lpstr>Wingdings</vt:lpstr>
      <vt:lpstr>Times New Roman</vt:lpstr>
      <vt:lpstr>微软雅黑</vt:lpstr>
      <vt:lpstr>Times New Roman</vt:lpstr>
      <vt:lpstr>宋体</vt:lpstr>
      <vt:lpstr>Cambria Math</vt:lpstr>
      <vt:lpstr>Calibri</vt:lpstr>
      <vt:lpstr>Arial Unicode MS</vt:lpstr>
      <vt:lpstr>等线</vt:lpstr>
      <vt:lpstr>楷体</vt:lpstr>
      <vt:lpstr>方正粗等线简体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曲一线</cp:lastModifiedBy>
  <cp:revision>4</cp:revision>
  <dcterms:created xsi:type="dcterms:W3CDTF">2025-04-01T06:06:00Z</dcterms:created>
  <dcterms:modified xsi:type="dcterms:W3CDTF">2025-09-02T09:19:57Z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9241114453584CA4A1C7C3DED7DB89C3_12</vt:lpwstr>
  </property>
  <property fmtid="{D5CDD505-2E9C-101B-9397-08002B2CF9AE}" pid="3" name="KSOProductBuildVer">
    <vt:lpwstr>2052-12.1.0.22529</vt:lpwstr>
  </property>
</Properties>
</file>